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2"/>
  </p:notesMasterIdLst>
  <p:sldIdLst>
    <p:sldId id="256" r:id="rId3"/>
    <p:sldId id="257" r:id="rId4"/>
    <p:sldId id="266" r:id="rId5"/>
    <p:sldId id="267" r:id="rId6"/>
    <p:sldId id="268" r:id="rId7"/>
    <p:sldId id="269" r:id="rId8"/>
    <p:sldId id="272" r:id="rId9"/>
    <p:sldId id="273" r:id="rId10"/>
    <p:sldId id="279" r:id="rId11"/>
    <p:sldId id="274" r:id="rId12"/>
    <p:sldId id="289" r:id="rId13"/>
    <p:sldId id="282" r:id="rId14"/>
    <p:sldId id="283" r:id="rId15"/>
    <p:sldId id="290" r:id="rId16"/>
    <p:sldId id="284" r:id="rId17"/>
    <p:sldId id="285" r:id="rId18"/>
    <p:sldId id="286" r:id="rId19"/>
    <p:sldId id="287" r:id="rId20"/>
    <p:sldId id="280" r:id="rId2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2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1C68DE-DA72-D84A-A0C1-125F36509A3D}" type="datetimeFigureOut">
              <a:rPr kumimoji="1" lang="ja-JP" altLang="en-US" smtClean="0"/>
              <a:t>18/09/11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E30A50-1C7D-914D-92EB-D160CFDB2DD2}" type="slidenum">
              <a:rPr kumimoji="1" lang="ja-JP" altLang="en-US" smtClean="0"/>
              <a:t>‹#›</a:t>
            </a:fld>
            <a:endParaRPr kumimoji="1" lang="ja-JP" altLang="en-US"/>
          </a:p>
        </p:txBody>
      </p:sp>
    </p:spTree>
    <p:extLst>
      <p:ext uri="{BB962C8B-B14F-4D97-AF65-F5344CB8AC3E}">
        <p14:creationId xmlns:p14="http://schemas.microsoft.com/office/powerpoint/2010/main" val="2191984765"/>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156525-4CCE-C84A-B567-45EB2919E009}" type="slidenum">
              <a:rPr kumimoji="1" lang="ja-JP" altLang="en-US" smtClean="0"/>
              <a:t>3</a:t>
            </a:fld>
            <a:endParaRPr kumimoji="1" lang="ja-JP" altLang="en-US"/>
          </a:p>
        </p:txBody>
      </p:sp>
    </p:spTree>
    <p:extLst>
      <p:ext uri="{BB962C8B-B14F-4D97-AF65-F5344CB8AC3E}">
        <p14:creationId xmlns:p14="http://schemas.microsoft.com/office/powerpoint/2010/main" val="352550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EB156525-4CCE-C84A-B567-45EB2919E009}" type="slidenum">
              <a:rPr kumimoji="1" lang="ja-JP" altLang="en-US" smtClean="0"/>
              <a:t>4</a:t>
            </a:fld>
            <a:endParaRPr kumimoji="1" lang="ja-JP" altLang="en-US"/>
          </a:p>
        </p:txBody>
      </p:sp>
    </p:spTree>
    <p:extLst>
      <p:ext uri="{BB962C8B-B14F-4D97-AF65-F5344CB8AC3E}">
        <p14:creationId xmlns:p14="http://schemas.microsoft.com/office/powerpoint/2010/main" val="20693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C653A37-5E7C-EB4E-9755-191A3D9315B1}" type="slidenum">
              <a:rPr kumimoji="1" lang="ja-JP" altLang="en-US" smtClean="0"/>
              <a:t>10</a:t>
            </a:fld>
            <a:endParaRPr kumimoji="1" lang="ja-JP" altLang="en-US"/>
          </a:p>
        </p:txBody>
      </p:sp>
    </p:spTree>
    <p:extLst>
      <p:ext uri="{BB962C8B-B14F-4D97-AF65-F5344CB8AC3E}">
        <p14:creationId xmlns:p14="http://schemas.microsoft.com/office/powerpoint/2010/main" val="2463902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AAC20A-7503-2347-97A7-9BA98542F371}" type="slidenum">
              <a:rPr kumimoji="1" lang="ja-JP" altLang="en-US" smtClean="0"/>
              <a:t>12</a:t>
            </a:fld>
            <a:endParaRPr kumimoji="1" lang="ja-JP" altLang="en-US"/>
          </a:p>
        </p:txBody>
      </p:sp>
    </p:spTree>
    <p:extLst>
      <p:ext uri="{BB962C8B-B14F-4D97-AF65-F5344CB8AC3E}">
        <p14:creationId xmlns:p14="http://schemas.microsoft.com/office/powerpoint/2010/main" val="341776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06E065-6D61-4344-8875-C9A086AD7D27}" type="slidenum">
              <a:rPr kumimoji="1" lang="ja-JP" altLang="en-US" smtClean="0"/>
              <a:t>13</a:t>
            </a:fld>
            <a:endParaRPr kumimoji="1" lang="ja-JP" altLang="en-US"/>
          </a:p>
        </p:txBody>
      </p:sp>
    </p:spTree>
    <p:extLst>
      <p:ext uri="{BB962C8B-B14F-4D97-AF65-F5344CB8AC3E}">
        <p14:creationId xmlns:p14="http://schemas.microsoft.com/office/powerpoint/2010/main" val="3257671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a:p>
        </p:txBody>
      </p:sp>
      <p:sp>
        <p:nvSpPr>
          <p:cNvPr id="4" name="Date Placeholder 3"/>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121332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1514622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717612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843957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4260822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4026503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2504331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412688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2275933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2645722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512492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94286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61B10E0-1889-E841-A478-24182489D04D}" type="datetimeFigureOut">
              <a:rPr kumimoji="1" lang="ja-JP" altLang="en-US" smtClean="0"/>
              <a:t>18/09/10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B10E0-1889-E841-A478-24182489D04D}" type="datetimeFigureOut">
              <a:rPr kumimoji="1" lang="ja-JP" altLang="en-US" smtClean="0"/>
              <a:t>18/09/10</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B10E0-1889-E841-A478-24182489D04D}" type="datetimeFigureOut">
              <a:rPr kumimoji="1" lang="ja-JP" altLang="en-US" smtClean="0"/>
              <a:t>18/09/10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30A0A-75FB-034C-AB0D-813990D05326}" type="slidenum">
              <a:rPr kumimoji="1" lang="ja-JP" altLang="en-US" smtClean="0"/>
              <a:t>‹#›</a:t>
            </a:fld>
            <a:endParaRPr kumimoji="1" lang="ja-JP" altLang="en-US"/>
          </a:p>
        </p:txBody>
      </p:sp>
    </p:spTree>
    <p:extLst>
      <p:ext uri="{BB962C8B-B14F-4D97-AF65-F5344CB8AC3E}">
        <p14:creationId xmlns:p14="http://schemas.microsoft.com/office/powerpoint/2010/main" val="32593696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3.png"/><Relationship Id="rId1" Type="http://schemas.openxmlformats.org/officeDocument/2006/relationships/slideLayout" Target="../slideLayouts/slideLayout18.xml"/><Relationship Id="rId2"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995956"/>
            <a:ext cx="7772400" cy="1470025"/>
          </a:xfrm>
        </p:spPr>
        <p:txBody>
          <a:bodyPr/>
          <a:lstStyle/>
          <a:p>
            <a:r>
              <a:rPr lang="ja-JP" altLang="en-US" dirty="0" smtClean="0"/>
              <a:t>テラヘルツ帯における</a:t>
            </a:r>
            <a:r>
              <a:rPr lang="en-US" altLang="ja-JP" dirty="0" smtClean="0"/>
              <a:t/>
            </a:r>
            <a:br>
              <a:rPr lang="en-US" altLang="ja-JP" dirty="0" smtClean="0"/>
            </a:br>
            <a:r>
              <a:rPr lang="ja-JP" altLang="en-US" dirty="0" smtClean="0"/>
              <a:t>重水素化分子の観測について</a:t>
            </a:r>
            <a:endParaRPr kumimoji="1" lang="ja-JP" altLang="en-US" dirty="0"/>
          </a:p>
        </p:txBody>
      </p:sp>
      <p:sp>
        <p:nvSpPr>
          <p:cNvPr id="3" name="サブタイトル 2"/>
          <p:cNvSpPr>
            <a:spLocks noGrp="1"/>
          </p:cNvSpPr>
          <p:nvPr>
            <p:ph type="subTitle" idx="1"/>
          </p:nvPr>
        </p:nvSpPr>
        <p:spPr>
          <a:xfrm>
            <a:off x="1371600" y="4095374"/>
            <a:ext cx="6400800" cy="1752600"/>
          </a:xfrm>
        </p:spPr>
        <p:txBody>
          <a:bodyPr/>
          <a:lstStyle/>
          <a:p>
            <a:r>
              <a:rPr kumimoji="1" lang="ja-JP" altLang="en-US" dirty="0" smtClean="0"/>
              <a:t>酒井剛</a:t>
            </a:r>
            <a:endParaRPr kumimoji="1" lang="en-US" altLang="ja-JP" dirty="0" smtClean="0"/>
          </a:p>
          <a:p>
            <a:r>
              <a:rPr lang="ja-JP" altLang="en-US" dirty="0" smtClean="0"/>
              <a:t>（電気通信大学）</a:t>
            </a:r>
            <a:endParaRPr kumimoji="1" lang="ja-JP" altLang="en-US" dirty="0"/>
          </a:p>
        </p:txBody>
      </p:sp>
    </p:spTree>
    <p:extLst>
      <p:ext uri="{BB962C8B-B14F-4D97-AF65-F5344CB8AC3E}">
        <p14:creationId xmlns:p14="http://schemas.microsoft.com/office/powerpoint/2010/main" val="27849230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62986"/>
            <a:ext cx="8229600" cy="961727"/>
          </a:xfrm>
        </p:spPr>
        <p:txBody>
          <a:bodyPr>
            <a:noAutofit/>
          </a:bodyPr>
          <a:lstStyle/>
          <a:p>
            <a:r>
              <a:rPr kumimoji="1" lang="ja-JP" altLang="en-US" sz="3600" dirty="0" smtClean="0"/>
              <a:t>重水素濃縮度と分子雲の</a:t>
            </a:r>
            <a:r>
              <a:rPr kumimoji="1" lang="en-US" altLang="ja-JP" sz="3600" dirty="0" smtClean="0"/>
              <a:t/>
            </a:r>
            <a:br>
              <a:rPr kumimoji="1" lang="en-US" altLang="ja-JP" sz="3600" dirty="0" smtClean="0"/>
            </a:br>
            <a:r>
              <a:rPr kumimoji="1" lang="ja-JP" altLang="en-US" sz="3600" dirty="0" smtClean="0"/>
              <a:t>収縮速度の関係</a:t>
            </a:r>
            <a:endParaRPr kumimoji="1" lang="ja-JP" altLang="en-US" sz="3600" dirty="0"/>
          </a:p>
        </p:txBody>
      </p:sp>
      <p:pic>
        <p:nvPicPr>
          <p:cNvPr id="4" name="図 3" descr="N2DN2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488" y="1754979"/>
            <a:ext cx="5174568" cy="4482571"/>
          </a:xfrm>
          <a:prstGeom prst="rect">
            <a:avLst/>
          </a:prstGeom>
        </p:spPr>
      </p:pic>
      <p:pic>
        <p:nvPicPr>
          <p:cNvPr id="5" name="図 4" descr="core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66" y="2663822"/>
            <a:ext cx="3558122" cy="881659"/>
          </a:xfrm>
          <a:prstGeom prst="rect">
            <a:avLst/>
          </a:prstGeom>
        </p:spPr>
      </p:pic>
      <p:pic>
        <p:nvPicPr>
          <p:cNvPr id="6" name="図 5" descr="core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333" y="4210305"/>
            <a:ext cx="2362200" cy="885521"/>
          </a:xfrm>
          <a:prstGeom prst="rect">
            <a:avLst/>
          </a:prstGeom>
        </p:spPr>
      </p:pic>
      <p:sp>
        <p:nvSpPr>
          <p:cNvPr id="7" name="テキスト ボックス 6"/>
          <p:cNvSpPr txBox="1"/>
          <p:nvPr/>
        </p:nvSpPr>
        <p:spPr>
          <a:xfrm>
            <a:off x="584199" y="2202157"/>
            <a:ext cx="2921443" cy="461665"/>
          </a:xfrm>
          <a:prstGeom prst="rect">
            <a:avLst/>
          </a:prstGeom>
          <a:noFill/>
        </p:spPr>
        <p:txBody>
          <a:bodyPr wrap="none" rtlCol="0">
            <a:spAutoFit/>
          </a:bodyPr>
          <a:lstStyle/>
          <a:p>
            <a:r>
              <a:rPr kumimoji="1" lang="en-US" altLang="ja-JP" sz="2400" dirty="0" smtClean="0"/>
              <a:t>Slowly collapsing core</a:t>
            </a:r>
            <a:endParaRPr kumimoji="1" lang="ja-JP" altLang="en-US" sz="2400" dirty="0"/>
          </a:p>
        </p:txBody>
      </p:sp>
      <p:sp>
        <p:nvSpPr>
          <p:cNvPr id="9" name="テキスト ボックス 8"/>
          <p:cNvSpPr txBox="1"/>
          <p:nvPr/>
        </p:nvSpPr>
        <p:spPr>
          <a:xfrm>
            <a:off x="719663" y="3736131"/>
            <a:ext cx="2629446" cy="461665"/>
          </a:xfrm>
          <a:prstGeom prst="rect">
            <a:avLst/>
          </a:prstGeom>
          <a:noFill/>
        </p:spPr>
        <p:txBody>
          <a:bodyPr wrap="none" rtlCol="0">
            <a:spAutoFit/>
          </a:bodyPr>
          <a:lstStyle/>
          <a:p>
            <a:r>
              <a:rPr kumimoji="1" lang="en-US" altLang="ja-JP" sz="2400" dirty="0" smtClean="0"/>
              <a:t>Fast collapsing core</a:t>
            </a:r>
            <a:endParaRPr kumimoji="1" lang="ja-JP" altLang="en-US" sz="2400" dirty="0"/>
          </a:p>
        </p:txBody>
      </p:sp>
      <p:grpSp>
        <p:nvGrpSpPr>
          <p:cNvPr id="20" name="図形グループ 19"/>
          <p:cNvGrpSpPr/>
          <p:nvPr/>
        </p:nvGrpSpPr>
        <p:grpSpPr>
          <a:xfrm>
            <a:off x="3433779" y="2520455"/>
            <a:ext cx="3221021" cy="2133598"/>
            <a:chOff x="3433779" y="1862667"/>
            <a:chExt cx="3221021" cy="2133598"/>
          </a:xfrm>
        </p:grpSpPr>
        <p:cxnSp>
          <p:nvCxnSpPr>
            <p:cNvPr id="11" name="直線矢印コネクタ 10"/>
            <p:cNvCxnSpPr/>
            <p:nvPr/>
          </p:nvCxnSpPr>
          <p:spPr>
            <a:xfrm flipV="1">
              <a:off x="3782488" y="1862667"/>
              <a:ext cx="2872312" cy="4571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flipV="1">
              <a:off x="3433779" y="3759197"/>
              <a:ext cx="3102488" cy="2370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91962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566834"/>
          </a:xfrm>
        </p:spPr>
        <p:txBody>
          <a:bodyPr>
            <a:normAutofit fontScale="90000"/>
          </a:bodyPr>
          <a:lstStyle/>
          <a:p>
            <a:r>
              <a:rPr kumimoji="1" lang="en-US" altLang="ja-JP" dirty="0" smtClean="0"/>
              <a:t>Results</a:t>
            </a:r>
            <a:br>
              <a:rPr kumimoji="1" lang="en-US" altLang="ja-JP" dirty="0" smtClean="0"/>
            </a:br>
            <a:r>
              <a:rPr lang="en-US" altLang="ja-JP" dirty="0" err="1" smtClean="0"/>
              <a:t>Deuterated</a:t>
            </a:r>
            <a:r>
              <a:rPr lang="en-US" altLang="ja-JP" dirty="0" smtClean="0"/>
              <a:t> Molecules</a:t>
            </a:r>
            <a:endParaRPr kumimoji="1" lang="ja-JP" altLang="en-US" dirty="0"/>
          </a:p>
        </p:txBody>
      </p:sp>
      <p:sp>
        <p:nvSpPr>
          <p:cNvPr id="3" name="角丸四角形 2"/>
          <p:cNvSpPr/>
          <p:nvPr/>
        </p:nvSpPr>
        <p:spPr>
          <a:xfrm>
            <a:off x="745821" y="4799676"/>
            <a:ext cx="5013016" cy="1491593"/>
          </a:xfrm>
          <a:prstGeom prst="round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smtClean="0">
                <a:solidFill>
                  <a:srgbClr val="000000"/>
                </a:solidFill>
              </a:rPr>
              <a:t>N</a:t>
            </a:r>
            <a:r>
              <a:rPr kumimoji="1" lang="en-US" altLang="ja-JP" sz="2800" baseline="-25000" dirty="0" smtClean="0">
                <a:solidFill>
                  <a:srgbClr val="000000"/>
                </a:solidFill>
              </a:rPr>
              <a:t>2</a:t>
            </a:r>
            <a:r>
              <a:rPr kumimoji="1" lang="en-US" altLang="ja-JP" sz="2800" dirty="0" smtClean="0">
                <a:solidFill>
                  <a:srgbClr val="000000"/>
                </a:solidFill>
              </a:rPr>
              <a:t>D</a:t>
            </a:r>
            <a:r>
              <a:rPr kumimoji="1" lang="en-US" altLang="ja-JP" sz="2800" baseline="30000" dirty="0" smtClean="0">
                <a:solidFill>
                  <a:srgbClr val="000000"/>
                </a:solidFill>
              </a:rPr>
              <a:t>+</a:t>
            </a:r>
            <a:r>
              <a:rPr kumimoji="1" lang="en-US" altLang="ja-JP" sz="2800" dirty="0" smtClean="0">
                <a:solidFill>
                  <a:srgbClr val="000000"/>
                </a:solidFill>
              </a:rPr>
              <a:t> : N</a:t>
            </a:r>
            <a:r>
              <a:rPr kumimoji="1" lang="en-US" altLang="ja-JP" sz="2800" baseline="-25000" dirty="0" smtClean="0">
                <a:solidFill>
                  <a:srgbClr val="000000"/>
                </a:solidFill>
              </a:rPr>
              <a:t>2</a:t>
            </a:r>
            <a:r>
              <a:rPr kumimoji="1" lang="en-US" altLang="ja-JP" sz="2800" dirty="0" smtClean="0">
                <a:solidFill>
                  <a:srgbClr val="000000"/>
                </a:solidFill>
              </a:rPr>
              <a:t>D</a:t>
            </a:r>
            <a:r>
              <a:rPr kumimoji="1" lang="en-US" altLang="ja-JP" sz="2800" baseline="30000" dirty="0" smtClean="0">
                <a:solidFill>
                  <a:srgbClr val="000000"/>
                </a:solidFill>
              </a:rPr>
              <a:t>+</a:t>
            </a:r>
            <a:r>
              <a:rPr kumimoji="1" lang="en-US" altLang="ja-JP" sz="2800" dirty="0" smtClean="0">
                <a:solidFill>
                  <a:srgbClr val="000000"/>
                </a:solidFill>
              </a:rPr>
              <a:t> + CO -&gt; DCO</a:t>
            </a:r>
            <a:r>
              <a:rPr kumimoji="1" lang="en-US" altLang="ja-JP" sz="2800" baseline="30000" dirty="0" smtClean="0">
                <a:solidFill>
                  <a:srgbClr val="000000"/>
                </a:solidFill>
              </a:rPr>
              <a:t>+</a:t>
            </a:r>
            <a:r>
              <a:rPr kumimoji="1" lang="en-US" altLang="ja-JP" sz="2800" dirty="0" smtClean="0">
                <a:solidFill>
                  <a:srgbClr val="000000"/>
                </a:solidFill>
              </a:rPr>
              <a:t> + N</a:t>
            </a:r>
            <a:r>
              <a:rPr kumimoji="1" lang="en-US" altLang="ja-JP" sz="2800" baseline="-25000" dirty="0" smtClean="0">
                <a:solidFill>
                  <a:srgbClr val="000000"/>
                </a:solidFill>
              </a:rPr>
              <a:t>2</a:t>
            </a:r>
          </a:p>
          <a:p>
            <a:pPr algn="ctr"/>
            <a:r>
              <a:rPr lang="en-US" altLang="ja-JP" sz="2800" dirty="0" smtClean="0">
                <a:solidFill>
                  <a:srgbClr val="000000"/>
                </a:solidFill>
              </a:rPr>
              <a:t>DCO</a:t>
            </a:r>
            <a:r>
              <a:rPr lang="en-US" altLang="ja-JP" sz="2800" baseline="30000" dirty="0" smtClean="0">
                <a:solidFill>
                  <a:srgbClr val="000000"/>
                </a:solidFill>
              </a:rPr>
              <a:t>+</a:t>
            </a:r>
            <a:r>
              <a:rPr lang="en-US" altLang="ja-JP" sz="2800" dirty="0" smtClean="0">
                <a:solidFill>
                  <a:srgbClr val="000000"/>
                </a:solidFill>
              </a:rPr>
              <a:t>: HCO</a:t>
            </a:r>
            <a:r>
              <a:rPr lang="en-US" altLang="ja-JP" sz="2800" baseline="30000" dirty="0" smtClean="0">
                <a:solidFill>
                  <a:srgbClr val="000000"/>
                </a:solidFill>
              </a:rPr>
              <a:t>+</a:t>
            </a:r>
            <a:r>
              <a:rPr lang="en-US" altLang="ja-JP" sz="2800" dirty="0" smtClean="0">
                <a:solidFill>
                  <a:srgbClr val="000000"/>
                </a:solidFill>
              </a:rPr>
              <a:t> + D -&gt; DCO</a:t>
            </a:r>
            <a:r>
              <a:rPr lang="en-US" altLang="ja-JP" sz="2800" baseline="30000" dirty="0" smtClean="0">
                <a:solidFill>
                  <a:srgbClr val="000000"/>
                </a:solidFill>
              </a:rPr>
              <a:t>+</a:t>
            </a:r>
            <a:r>
              <a:rPr lang="en-US" altLang="ja-JP" sz="2800" dirty="0" smtClean="0">
                <a:solidFill>
                  <a:srgbClr val="000000"/>
                </a:solidFill>
              </a:rPr>
              <a:t> + H</a:t>
            </a:r>
          </a:p>
          <a:p>
            <a:pPr algn="ctr"/>
            <a:r>
              <a:rPr lang="en-US" altLang="ja-JP" sz="2800" dirty="0" smtClean="0">
                <a:solidFill>
                  <a:srgbClr val="000000"/>
                </a:solidFill>
              </a:rPr>
              <a:t>DCN: </a:t>
            </a:r>
            <a:r>
              <a:rPr lang="ja-JP" altLang="en-US" sz="2800" dirty="0" smtClean="0">
                <a:solidFill>
                  <a:srgbClr val="000000"/>
                </a:solidFill>
              </a:rPr>
              <a:t>ダストから昇華</a:t>
            </a:r>
            <a:r>
              <a:rPr lang="en-US" altLang="ja-JP" sz="2800" dirty="0" smtClean="0">
                <a:solidFill>
                  <a:srgbClr val="000000"/>
                </a:solidFill>
              </a:rPr>
              <a:t> </a:t>
            </a:r>
            <a:endParaRPr kumimoji="1" lang="ja-JP" altLang="en-US" sz="2800" dirty="0">
              <a:solidFill>
                <a:srgbClr val="000000"/>
              </a:solidFill>
            </a:endParaRPr>
          </a:p>
        </p:txBody>
      </p:sp>
      <p:sp>
        <p:nvSpPr>
          <p:cNvPr id="5" name="角丸四角形 4"/>
          <p:cNvSpPr/>
          <p:nvPr/>
        </p:nvSpPr>
        <p:spPr>
          <a:xfrm>
            <a:off x="4105017" y="1208325"/>
            <a:ext cx="4754733" cy="1919871"/>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ja-JP" altLang="en-US" sz="2400" dirty="0" smtClean="0">
                <a:solidFill>
                  <a:srgbClr val="000000"/>
                </a:solidFill>
              </a:rPr>
              <a:t>星形成による温度上昇の効果を考慮する必要がある。</a:t>
            </a:r>
            <a:endParaRPr lang="en-US" altLang="ja-JP" sz="2400" dirty="0" smtClean="0">
              <a:solidFill>
                <a:srgbClr val="000000"/>
              </a:solidFill>
            </a:endParaRPr>
          </a:p>
          <a:p>
            <a:pPr marL="285750" indent="-285750">
              <a:buFont typeface="Arial"/>
              <a:buChar char="•"/>
            </a:pPr>
            <a:r>
              <a:rPr kumimoji="1" lang="en-US" altLang="ja-JP" sz="2400" dirty="0" smtClean="0">
                <a:solidFill>
                  <a:srgbClr val="000000"/>
                </a:solidFill>
              </a:rPr>
              <a:t>DCN</a:t>
            </a:r>
            <a:r>
              <a:rPr kumimoji="1" lang="ja-JP" altLang="en-US" sz="2400" dirty="0" smtClean="0">
                <a:solidFill>
                  <a:srgbClr val="000000"/>
                </a:solidFill>
              </a:rPr>
              <a:t>や</a:t>
            </a:r>
            <a:r>
              <a:rPr kumimoji="1" lang="en-US" altLang="ja-JP" sz="2400" dirty="0" smtClean="0">
                <a:solidFill>
                  <a:srgbClr val="000000"/>
                </a:solidFill>
              </a:rPr>
              <a:t>D</a:t>
            </a:r>
            <a:r>
              <a:rPr kumimoji="1" lang="en-US" altLang="ja-JP" sz="2400" baseline="-25000" dirty="0" smtClean="0">
                <a:solidFill>
                  <a:srgbClr val="000000"/>
                </a:solidFill>
              </a:rPr>
              <a:t>2</a:t>
            </a:r>
            <a:r>
              <a:rPr kumimoji="1" lang="en-US" altLang="ja-JP" sz="2400" dirty="0" smtClean="0">
                <a:solidFill>
                  <a:srgbClr val="000000"/>
                </a:solidFill>
              </a:rPr>
              <a:t>CO</a:t>
            </a:r>
            <a:r>
              <a:rPr kumimoji="1" lang="ja-JP" altLang="en-US" sz="2400" dirty="0" smtClean="0">
                <a:solidFill>
                  <a:srgbClr val="000000"/>
                </a:solidFill>
              </a:rPr>
              <a:t>などダストから昇華してくる分子を使えば大丈夫。</a:t>
            </a:r>
            <a:endParaRPr kumimoji="1" lang="ja-JP" altLang="en-US" sz="2400" dirty="0">
              <a:solidFill>
                <a:srgbClr val="000000"/>
              </a:solidFill>
            </a:endParaRPr>
          </a:p>
        </p:txBody>
      </p:sp>
    </p:spTree>
    <p:extLst>
      <p:ext uri="{BB962C8B-B14F-4D97-AF65-F5344CB8AC3E}">
        <p14:creationId xmlns:p14="http://schemas.microsoft.com/office/powerpoint/2010/main" val="1406483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3000" y="956766"/>
            <a:ext cx="4970486" cy="1143000"/>
          </a:xfrm>
        </p:spPr>
        <p:txBody>
          <a:bodyPr/>
          <a:lstStyle/>
          <a:p>
            <a:r>
              <a:rPr kumimoji="1" lang="en-US" altLang="ja-JP" dirty="0" smtClean="0"/>
              <a:t>Ortho</a:t>
            </a:r>
            <a:r>
              <a:rPr kumimoji="1" lang="en-US" altLang="ja-JP" dirty="0" smtClean="0"/>
              <a:t>-</a:t>
            </a:r>
            <a:r>
              <a:rPr kumimoji="1" lang="en-US" altLang="ja-JP" dirty="0" smtClean="0"/>
              <a:t> </a:t>
            </a:r>
            <a:r>
              <a:rPr kumimoji="1" lang="en-US" altLang="ja-JP" dirty="0" smtClean="0"/>
              <a:t>and </a:t>
            </a:r>
            <a:r>
              <a:rPr kumimoji="1" lang="en-US" altLang="ja-JP" dirty="0" smtClean="0"/>
              <a:t>para</a:t>
            </a:r>
            <a:r>
              <a:rPr kumimoji="1" lang="en-US" altLang="ja-JP" dirty="0" smtClean="0"/>
              <a:t>-</a:t>
            </a:r>
            <a:r>
              <a:rPr kumimoji="1" lang="en-US" altLang="ja-JP" dirty="0" smtClean="0"/>
              <a:t>H</a:t>
            </a:r>
            <a:r>
              <a:rPr kumimoji="1" lang="en-US" altLang="ja-JP" baseline="-25000" dirty="0" smtClean="0"/>
              <a:t>2</a:t>
            </a:r>
            <a:endParaRPr kumimoji="1" lang="ja-JP" altLang="en-US" baseline="30000" dirty="0"/>
          </a:p>
        </p:txBody>
      </p:sp>
      <p:sp>
        <p:nvSpPr>
          <p:cNvPr id="12" name="正方形/長方形 11"/>
          <p:cNvSpPr/>
          <p:nvPr/>
        </p:nvSpPr>
        <p:spPr>
          <a:xfrm>
            <a:off x="263000" y="3014069"/>
            <a:ext cx="8565025" cy="215040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a:stretch>
            <a:fillRect/>
          </a:stretch>
        </p:blipFill>
        <p:spPr>
          <a:xfrm>
            <a:off x="457200" y="3060320"/>
            <a:ext cx="8184262" cy="1851020"/>
          </a:xfrm>
          <a:prstGeom prst="rect">
            <a:avLst/>
          </a:prstGeom>
        </p:spPr>
      </p:pic>
      <p:pic>
        <p:nvPicPr>
          <p:cNvPr id="13" name="図 12"/>
          <p:cNvPicPr>
            <a:picLocks noChangeAspect="1"/>
          </p:cNvPicPr>
          <p:nvPr/>
        </p:nvPicPr>
        <p:blipFill>
          <a:blip r:embed="rId4"/>
          <a:stretch>
            <a:fillRect/>
          </a:stretch>
        </p:blipFill>
        <p:spPr>
          <a:xfrm>
            <a:off x="5427686" y="-2178"/>
            <a:ext cx="7401095" cy="2952564"/>
          </a:xfrm>
          <a:prstGeom prst="rect">
            <a:avLst/>
          </a:prstGeom>
        </p:spPr>
      </p:pic>
      <p:sp>
        <p:nvSpPr>
          <p:cNvPr id="14" name="正方形/長方形 13"/>
          <p:cNvSpPr/>
          <p:nvPr/>
        </p:nvSpPr>
        <p:spPr>
          <a:xfrm>
            <a:off x="8280702" y="0"/>
            <a:ext cx="4513287" cy="173950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8686800" y="1176090"/>
            <a:ext cx="4513287" cy="173950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32584" y="5222946"/>
            <a:ext cx="8655434" cy="461665"/>
          </a:xfrm>
          <a:prstGeom prst="rect">
            <a:avLst/>
          </a:prstGeom>
          <a:noFill/>
        </p:spPr>
        <p:txBody>
          <a:bodyPr wrap="none" rtlCol="0">
            <a:spAutoFit/>
          </a:bodyPr>
          <a:lstStyle/>
          <a:p>
            <a:r>
              <a:rPr kumimoji="1" lang="en-US" altLang="ja-JP" sz="2400" dirty="0" smtClean="0"/>
              <a:t>o-H</a:t>
            </a:r>
            <a:r>
              <a:rPr kumimoji="1" lang="en-US" altLang="ja-JP" sz="2400" baseline="-25000" dirty="0" smtClean="0"/>
              <a:t>2</a:t>
            </a:r>
            <a:r>
              <a:rPr kumimoji="1" lang="ja-JP" altLang="en-US" sz="2400" dirty="0" smtClean="0"/>
              <a:t>の内部エネルギーは</a:t>
            </a:r>
            <a:r>
              <a:rPr kumimoji="1" lang="en-US" altLang="ja-JP" sz="2400" dirty="0" smtClean="0"/>
              <a:t>p-H</a:t>
            </a:r>
            <a:r>
              <a:rPr kumimoji="1" lang="en-US" altLang="ja-JP" sz="2400" baseline="-25000" dirty="0" smtClean="0"/>
              <a:t>2</a:t>
            </a:r>
            <a:r>
              <a:rPr kumimoji="1" lang="ja-JP" altLang="en-US" sz="2400" dirty="0" smtClean="0"/>
              <a:t>の内部エネルギーより約１</a:t>
            </a:r>
            <a:r>
              <a:rPr kumimoji="1" lang="en-US" altLang="ja-JP" sz="2400" dirty="0" smtClean="0"/>
              <a:t>70K</a:t>
            </a:r>
            <a:r>
              <a:rPr kumimoji="1" lang="ja-JP" altLang="en-US" sz="2400" dirty="0" smtClean="0"/>
              <a:t>高い。</a:t>
            </a:r>
            <a:endParaRPr kumimoji="1" lang="ja-JP" altLang="en-US" sz="2400" dirty="0"/>
          </a:p>
        </p:txBody>
      </p:sp>
      <p:sp>
        <p:nvSpPr>
          <p:cNvPr id="18" name="テキスト ボックス 17"/>
          <p:cNvSpPr txBox="1"/>
          <p:nvPr/>
        </p:nvSpPr>
        <p:spPr>
          <a:xfrm>
            <a:off x="6825380" y="4777748"/>
            <a:ext cx="1896212" cy="369332"/>
          </a:xfrm>
          <a:prstGeom prst="rect">
            <a:avLst/>
          </a:prstGeom>
          <a:noFill/>
        </p:spPr>
        <p:txBody>
          <a:bodyPr wrap="square" rtlCol="0">
            <a:spAutoFit/>
          </a:bodyPr>
          <a:lstStyle/>
          <a:p>
            <a:r>
              <a:rPr kumimoji="1" lang="en-US" altLang="ja-JP" dirty="0" err="1" smtClean="0">
                <a:solidFill>
                  <a:srgbClr val="000000"/>
                </a:solidFill>
              </a:rPr>
              <a:t>Furuya</a:t>
            </a:r>
            <a:r>
              <a:rPr kumimoji="1" lang="en-US" altLang="ja-JP" dirty="0" smtClean="0">
                <a:solidFill>
                  <a:srgbClr val="000000"/>
                </a:solidFill>
              </a:rPr>
              <a:t> et al. 2015</a:t>
            </a:r>
            <a:endParaRPr kumimoji="1" lang="ja-JP" altLang="en-US" dirty="0">
              <a:solidFill>
                <a:srgbClr val="000000"/>
              </a:solidFill>
            </a:endParaRPr>
          </a:p>
        </p:txBody>
      </p:sp>
      <p:sp>
        <p:nvSpPr>
          <p:cNvPr id="19" name="正方形/長方形 18"/>
          <p:cNvSpPr/>
          <p:nvPr/>
        </p:nvSpPr>
        <p:spPr>
          <a:xfrm>
            <a:off x="1492943" y="5941340"/>
            <a:ext cx="6631191" cy="543595"/>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a:solidFill>
                  <a:srgbClr val="000000"/>
                </a:solidFill>
              </a:rPr>
              <a:t>o-H</a:t>
            </a:r>
            <a:r>
              <a:rPr lang="en-US" altLang="ja-JP" sz="2800" baseline="-25000" dirty="0">
                <a:solidFill>
                  <a:srgbClr val="000000"/>
                </a:solidFill>
              </a:rPr>
              <a:t>2</a:t>
            </a:r>
            <a:r>
              <a:rPr lang="ja-JP" altLang="en-US" sz="2800" dirty="0" smtClean="0">
                <a:solidFill>
                  <a:srgbClr val="000000"/>
                </a:solidFill>
              </a:rPr>
              <a:t>が多いと、重水素濃縮が妨げられる。</a:t>
            </a:r>
            <a:endParaRPr lang="ja-JP" altLang="en-US" sz="2800" dirty="0">
              <a:solidFill>
                <a:srgbClr val="000000"/>
              </a:solidFill>
            </a:endParaRPr>
          </a:p>
        </p:txBody>
      </p:sp>
    </p:spTree>
    <p:extLst>
      <p:ext uri="{BB962C8B-B14F-4D97-AF65-F5344CB8AC3E}">
        <p14:creationId xmlns:p14="http://schemas.microsoft.com/office/powerpoint/2010/main" val="34731225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38861"/>
            <a:ext cx="8229600" cy="906002"/>
          </a:xfrm>
        </p:spPr>
        <p:txBody>
          <a:bodyPr>
            <a:normAutofit fontScale="90000"/>
          </a:bodyPr>
          <a:lstStyle/>
          <a:p>
            <a:r>
              <a:rPr lang="en-US" altLang="en-US" dirty="0" smtClean="0"/>
              <a:t>化学モデル計算</a:t>
            </a:r>
            <a:r>
              <a:rPr lang="ja-JP" altLang="en-US" dirty="0" smtClean="0"/>
              <a:t>の例</a:t>
            </a:r>
            <a:r>
              <a:rPr lang="en-US" altLang="ja-JP" dirty="0" smtClean="0"/>
              <a:t/>
            </a:r>
            <a:br>
              <a:rPr lang="en-US" altLang="ja-JP" dirty="0" smtClean="0"/>
            </a:br>
            <a:r>
              <a:rPr lang="ja-JP" altLang="ja-JP" dirty="0" smtClean="0"/>
              <a:t>G</a:t>
            </a:r>
            <a:r>
              <a:rPr lang="en-US" altLang="ja-JP" dirty="0" err="1" smtClean="0"/>
              <a:t>oodson</a:t>
            </a:r>
            <a:r>
              <a:rPr lang="en-US" altLang="ja-JP" dirty="0" smtClean="0"/>
              <a:t>, Kong</a:t>
            </a:r>
            <a:r>
              <a:rPr lang="ja-JP" altLang="en-US" dirty="0" smtClean="0"/>
              <a:t> </a:t>
            </a:r>
            <a:r>
              <a:rPr lang="en-US" altLang="ja-JP" dirty="0" smtClean="0"/>
              <a:t>et</a:t>
            </a:r>
            <a:r>
              <a:rPr lang="ja-JP" altLang="en-US" dirty="0" smtClean="0"/>
              <a:t> </a:t>
            </a:r>
            <a:r>
              <a:rPr lang="en-US" altLang="ja-JP" dirty="0" smtClean="0"/>
              <a:t>al.</a:t>
            </a:r>
            <a:r>
              <a:rPr lang="ja-JP" altLang="en-US" dirty="0" smtClean="0"/>
              <a:t> </a:t>
            </a:r>
            <a:r>
              <a:rPr lang="en-US" altLang="ja-JP" dirty="0" smtClean="0"/>
              <a:t>2016</a:t>
            </a:r>
            <a:endParaRPr kumimoji="1" lang="ja-JP" altLang="en-US" dirty="0"/>
          </a:p>
        </p:txBody>
      </p:sp>
      <p:pic>
        <p:nvPicPr>
          <p:cNvPr id="6" name="図 5" descr="Goodso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693" y="1369130"/>
            <a:ext cx="7858295" cy="5327658"/>
          </a:xfrm>
          <a:prstGeom prst="rect">
            <a:avLst/>
          </a:prstGeom>
        </p:spPr>
      </p:pic>
    </p:spTree>
    <p:extLst>
      <p:ext uri="{BB962C8B-B14F-4D97-AF65-F5344CB8AC3E}">
        <p14:creationId xmlns:p14="http://schemas.microsoft.com/office/powerpoint/2010/main" val="5957429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9589"/>
            <a:ext cx="8229600" cy="525462"/>
          </a:xfrm>
        </p:spPr>
        <p:txBody>
          <a:bodyPr>
            <a:normAutofit fontScale="90000"/>
          </a:bodyPr>
          <a:lstStyle/>
          <a:p>
            <a:r>
              <a:rPr lang="ja-JP" altLang="ja-JP" dirty="0"/>
              <a:t>o</a:t>
            </a:r>
            <a:r>
              <a:rPr lang="en-US" altLang="ja-JP" dirty="0" smtClean="0"/>
              <a:t>/p ratio of H</a:t>
            </a:r>
            <a:r>
              <a:rPr lang="en-US" altLang="ja-JP" baseline="-25000" dirty="0" smtClean="0"/>
              <a:t>2</a:t>
            </a:r>
            <a:endParaRPr kumimoji="1" lang="ja-JP" altLang="en-US" baseline="-25000" dirty="0"/>
          </a:p>
        </p:txBody>
      </p:sp>
      <p:sp>
        <p:nvSpPr>
          <p:cNvPr id="3" name="コンテンツ プレースホルダー 2"/>
          <p:cNvSpPr>
            <a:spLocks noGrp="1"/>
          </p:cNvSpPr>
          <p:nvPr>
            <p:ph idx="1"/>
          </p:nvPr>
        </p:nvSpPr>
        <p:spPr>
          <a:xfrm>
            <a:off x="6530928" y="6263194"/>
            <a:ext cx="2155872" cy="410588"/>
          </a:xfrm>
        </p:spPr>
        <p:txBody>
          <a:bodyPr>
            <a:normAutofit/>
          </a:bodyPr>
          <a:lstStyle/>
          <a:p>
            <a:pPr marL="0" indent="0">
              <a:buNone/>
            </a:pPr>
            <a:r>
              <a:rPr kumimoji="1" lang="en-US" altLang="ja-JP" sz="2000" dirty="0" err="1" smtClean="0"/>
              <a:t>Furuya</a:t>
            </a:r>
            <a:r>
              <a:rPr kumimoji="1" lang="en-US" altLang="ja-JP" sz="2000" dirty="0" smtClean="0"/>
              <a:t> et al. 2015</a:t>
            </a:r>
            <a:endParaRPr kumimoji="1" lang="ja-JP" altLang="en-US" sz="2000" dirty="0"/>
          </a:p>
        </p:txBody>
      </p:sp>
      <p:pic>
        <p:nvPicPr>
          <p:cNvPr id="4" name="図 3" descr="Furuyaop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993" y="800100"/>
            <a:ext cx="7221508" cy="5873682"/>
          </a:xfrm>
          <a:prstGeom prst="rect">
            <a:avLst/>
          </a:prstGeom>
        </p:spPr>
      </p:pic>
      <p:sp>
        <p:nvSpPr>
          <p:cNvPr id="5" name="角丸四角形 4"/>
          <p:cNvSpPr/>
          <p:nvPr/>
        </p:nvSpPr>
        <p:spPr>
          <a:xfrm>
            <a:off x="3204276" y="1801727"/>
            <a:ext cx="1166534" cy="369206"/>
          </a:xfrm>
          <a:prstGeom prst="round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27129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638"/>
            <a:ext cx="8229600" cy="1012295"/>
          </a:xfrm>
        </p:spPr>
        <p:txBody>
          <a:bodyPr/>
          <a:lstStyle/>
          <a:p>
            <a:r>
              <a:rPr kumimoji="1" lang="en-US" altLang="ja-JP" dirty="0" smtClean="0"/>
              <a:t>H</a:t>
            </a:r>
            <a:r>
              <a:rPr kumimoji="1" lang="en-US" altLang="ja-JP" baseline="-25000" dirty="0" smtClean="0"/>
              <a:t>2</a:t>
            </a:r>
            <a:r>
              <a:rPr kumimoji="1" lang="en-US" altLang="ja-JP" dirty="0" smtClean="0"/>
              <a:t>D</a:t>
            </a:r>
            <a:r>
              <a:rPr kumimoji="1" lang="en-US" altLang="ja-JP" baseline="30000" dirty="0" smtClean="0"/>
              <a:t>+</a:t>
            </a:r>
            <a:r>
              <a:rPr kumimoji="1" lang="ja-JP" altLang="en-US" dirty="0" smtClean="0"/>
              <a:t>の</a:t>
            </a:r>
            <a:r>
              <a:rPr kumimoji="1" lang="en-US" altLang="ja-JP" dirty="0" err="1" smtClean="0"/>
              <a:t>ortho</a:t>
            </a:r>
            <a:r>
              <a:rPr kumimoji="1" lang="en-US" altLang="ja-JP" dirty="0" smtClean="0"/>
              <a:t>/</a:t>
            </a:r>
            <a:r>
              <a:rPr kumimoji="1" lang="en-US" altLang="ja-JP" dirty="0" err="1" smtClean="0"/>
              <a:t>para</a:t>
            </a:r>
            <a:r>
              <a:rPr kumimoji="1" lang="ja-JP" altLang="en-US" dirty="0" smtClean="0"/>
              <a:t>比</a:t>
            </a:r>
            <a:endParaRPr kumimoji="1" lang="ja-JP" altLang="en-US" dirty="0"/>
          </a:p>
        </p:txBody>
      </p:sp>
      <p:sp>
        <p:nvSpPr>
          <p:cNvPr id="3" name="コンテンツ プレースホルダー 2"/>
          <p:cNvSpPr>
            <a:spLocks noGrp="1"/>
          </p:cNvSpPr>
          <p:nvPr>
            <p:ph idx="1"/>
          </p:nvPr>
        </p:nvSpPr>
        <p:spPr>
          <a:xfrm>
            <a:off x="628938" y="4905190"/>
            <a:ext cx="8229600" cy="852503"/>
          </a:xfrm>
        </p:spPr>
        <p:txBody>
          <a:bodyPr/>
          <a:lstStyle/>
          <a:p>
            <a:r>
              <a:rPr lang="en-US" altLang="ja-JP" dirty="0" smtClean="0"/>
              <a:t>H</a:t>
            </a:r>
            <a:r>
              <a:rPr lang="en-US" altLang="ja-JP" baseline="-25000" dirty="0" smtClean="0"/>
              <a:t>2</a:t>
            </a:r>
            <a:r>
              <a:rPr lang="en-US" altLang="ja-JP" dirty="0" smtClean="0"/>
              <a:t>D</a:t>
            </a:r>
            <a:r>
              <a:rPr lang="en-US" altLang="ja-JP" baseline="30000" dirty="0" smtClean="0"/>
              <a:t>+</a:t>
            </a:r>
            <a:r>
              <a:rPr lang="ja-JP" altLang="en-US" dirty="0" smtClean="0"/>
              <a:t>の</a:t>
            </a:r>
            <a:r>
              <a:rPr lang="en-US" altLang="ja-JP" dirty="0" smtClean="0"/>
              <a:t>o/p</a:t>
            </a:r>
            <a:r>
              <a:rPr lang="ja-JP" altLang="en-US" dirty="0" smtClean="0"/>
              <a:t>比は、</a:t>
            </a:r>
            <a:r>
              <a:rPr lang="en-US" altLang="ja-JP" dirty="0" smtClean="0"/>
              <a:t>H</a:t>
            </a:r>
            <a:r>
              <a:rPr lang="en-US" altLang="ja-JP" baseline="-25000" dirty="0" smtClean="0"/>
              <a:t>2</a:t>
            </a:r>
            <a:r>
              <a:rPr lang="ja-JP" altLang="en-US" dirty="0" smtClean="0"/>
              <a:t>の</a:t>
            </a:r>
            <a:r>
              <a:rPr lang="en-US" altLang="ja-JP" dirty="0" smtClean="0"/>
              <a:t>o/p</a:t>
            </a:r>
            <a:r>
              <a:rPr lang="ja-JP" altLang="en-US" dirty="0" smtClean="0"/>
              <a:t>比に依存する。</a:t>
            </a:r>
            <a:endParaRPr kumimoji="1" lang="ja-JP"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90" y="1142151"/>
            <a:ext cx="8604448" cy="3660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976444" y="1320956"/>
            <a:ext cx="1199855" cy="646331"/>
          </a:xfrm>
          <a:prstGeom prst="rect">
            <a:avLst/>
          </a:prstGeom>
          <a:noFill/>
        </p:spPr>
        <p:txBody>
          <a:bodyPr wrap="none" rtlCol="0">
            <a:spAutoFit/>
          </a:bodyPr>
          <a:lstStyle/>
          <a:p>
            <a:r>
              <a:rPr kumimoji="1" lang="en-US" altLang="ja-JP" dirty="0" err="1" smtClean="0">
                <a:solidFill>
                  <a:srgbClr val="000000"/>
                </a:solidFill>
              </a:rPr>
              <a:t>Sipila</a:t>
            </a:r>
            <a:r>
              <a:rPr kumimoji="1" lang="en-US" altLang="ja-JP" dirty="0" smtClean="0">
                <a:solidFill>
                  <a:srgbClr val="000000"/>
                </a:solidFill>
              </a:rPr>
              <a:t> et al. </a:t>
            </a:r>
          </a:p>
          <a:p>
            <a:r>
              <a:rPr kumimoji="1" lang="en-US" altLang="ja-JP" dirty="0" smtClean="0">
                <a:solidFill>
                  <a:srgbClr val="000000"/>
                </a:solidFill>
              </a:rPr>
              <a:t>2013</a:t>
            </a:r>
            <a:endParaRPr kumimoji="1" lang="ja-JP" altLang="en-US" dirty="0">
              <a:solidFill>
                <a:srgbClr val="000000"/>
              </a:solidFill>
            </a:endParaRPr>
          </a:p>
        </p:txBody>
      </p:sp>
      <p:sp>
        <p:nvSpPr>
          <p:cNvPr id="6" name="テキスト ボックス 5"/>
          <p:cNvSpPr txBox="1"/>
          <p:nvPr/>
        </p:nvSpPr>
        <p:spPr>
          <a:xfrm>
            <a:off x="976444" y="3900533"/>
            <a:ext cx="3202688" cy="369332"/>
          </a:xfrm>
          <a:prstGeom prst="rect">
            <a:avLst/>
          </a:prstGeom>
          <a:noFill/>
        </p:spPr>
        <p:txBody>
          <a:bodyPr wrap="square" rtlCol="0">
            <a:spAutoFit/>
          </a:bodyPr>
          <a:lstStyle/>
          <a:p>
            <a:r>
              <a:rPr kumimoji="1" lang="en-US" altLang="ja-JP" i="1" dirty="0" smtClean="0">
                <a:solidFill>
                  <a:srgbClr val="000000"/>
                </a:solidFill>
              </a:rPr>
              <a:t>R</a:t>
            </a:r>
            <a:r>
              <a:rPr kumimoji="1" lang="en-US" altLang="ja-JP" dirty="0" smtClean="0">
                <a:solidFill>
                  <a:srgbClr val="000000"/>
                </a:solidFill>
              </a:rPr>
              <a:t> ~240 au, </a:t>
            </a:r>
            <a:r>
              <a:rPr kumimoji="1" lang="en-US" altLang="ja-JP" i="1" dirty="0" err="1" smtClean="0">
                <a:solidFill>
                  <a:srgbClr val="000000"/>
                </a:solidFill>
              </a:rPr>
              <a:t>n</a:t>
            </a:r>
            <a:r>
              <a:rPr kumimoji="1" lang="en-US" altLang="ja-JP" baseline="-25000" dirty="0" err="1" smtClean="0">
                <a:solidFill>
                  <a:srgbClr val="000000"/>
                </a:solidFill>
              </a:rPr>
              <a:t>H</a:t>
            </a:r>
            <a:r>
              <a:rPr kumimoji="1" lang="en-US" altLang="ja-JP" dirty="0" smtClean="0">
                <a:solidFill>
                  <a:srgbClr val="000000"/>
                </a:solidFill>
              </a:rPr>
              <a:t> ~ 1.9 x 10</a:t>
            </a:r>
            <a:r>
              <a:rPr kumimoji="1" lang="en-US" altLang="ja-JP" baseline="30000" dirty="0" smtClean="0">
                <a:solidFill>
                  <a:srgbClr val="000000"/>
                </a:solidFill>
              </a:rPr>
              <a:t>6</a:t>
            </a:r>
            <a:r>
              <a:rPr kumimoji="1" lang="en-US" altLang="ja-JP" dirty="0" smtClean="0">
                <a:solidFill>
                  <a:srgbClr val="000000"/>
                </a:solidFill>
              </a:rPr>
              <a:t> cm</a:t>
            </a:r>
            <a:r>
              <a:rPr kumimoji="1" lang="en-US" altLang="ja-JP" baseline="30000" dirty="0" smtClean="0">
                <a:solidFill>
                  <a:srgbClr val="000000"/>
                </a:solidFill>
              </a:rPr>
              <a:t>-3</a:t>
            </a:r>
            <a:endParaRPr kumimoji="1" lang="ja-JP" altLang="en-US" baseline="30000" dirty="0">
              <a:solidFill>
                <a:srgbClr val="000000"/>
              </a:solidFill>
            </a:endParaRPr>
          </a:p>
        </p:txBody>
      </p:sp>
      <p:sp>
        <p:nvSpPr>
          <p:cNvPr id="7" name="テキスト ボックス 6"/>
          <p:cNvSpPr txBox="1"/>
          <p:nvPr/>
        </p:nvSpPr>
        <p:spPr>
          <a:xfrm>
            <a:off x="4803659" y="3900533"/>
            <a:ext cx="3202688" cy="369332"/>
          </a:xfrm>
          <a:prstGeom prst="rect">
            <a:avLst/>
          </a:prstGeom>
          <a:noFill/>
        </p:spPr>
        <p:txBody>
          <a:bodyPr wrap="square" rtlCol="0">
            <a:spAutoFit/>
          </a:bodyPr>
          <a:lstStyle/>
          <a:p>
            <a:r>
              <a:rPr kumimoji="1" lang="en-US" altLang="ja-JP" i="1" dirty="0" smtClean="0">
                <a:solidFill>
                  <a:srgbClr val="000000"/>
                </a:solidFill>
              </a:rPr>
              <a:t>R</a:t>
            </a:r>
            <a:r>
              <a:rPr kumimoji="1" lang="en-US" altLang="ja-JP" dirty="0" smtClean="0">
                <a:solidFill>
                  <a:srgbClr val="000000"/>
                </a:solidFill>
              </a:rPr>
              <a:t> ~3600 au, </a:t>
            </a:r>
            <a:r>
              <a:rPr kumimoji="1" lang="en-US" altLang="ja-JP" i="1" dirty="0" err="1" smtClean="0">
                <a:solidFill>
                  <a:srgbClr val="000000"/>
                </a:solidFill>
              </a:rPr>
              <a:t>n</a:t>
            </a:r>
            <a:r>
              <a:rPr kumimoji="1" lang="en-US" altLang="ja-JP" baseline="-25000" dirty="0" err="1" smtClean="0">
                <a:solidFill>
                  <a:srgbClr val="000000"/>
                </a:solidFill>
              </a:rPr>
              <a:t>H</a:t>
            </a:r>
            <a:r>
              <a:rPr kumimoji="1" lang="en-US" altLang="ja-JP" dirty="0" smtClean="0">
                <a:solidFill>
                  <a:srgbClr val="000000"/>
                </a:solidFill>
              </a:rPr>
              <a:t> ~ 2.2 x 10</a:t>
            </a:r>
            <a:r>
              <a:rPr kumimoji="1" lang="en-US" altLang="ja-JP" baseline="30000" dirty="0" smtClean="0">
                <a:solidFill>
                  <a:srgbClr val="000000"/>
                </a:solidFill>
              </a:rPr>
              <a:t>5</a:t>
            </a:r>
            <a:r>
              <a:rPr kumimoji="1" lang="en-US" altLang="ja-JP" dirty="0" smtClean="0">
                <a:solidFill>
                  <a:srgbClr val="000000"/>
                </a:solidFill>
              </a:rPr>
              <a:t> cm</a:t>
            </a:r>
            <a:r>
              <a:rPr kumimoji="1" lang="en-US" altLang="ja-JP" baseline="30000" dirty="0" smtClean="0">
                <a:solidFill>
                  <a:srgbClr val="000000"/>
                </a:solidFill>
              </a:rPr>
              <a:t>-3</a:t>
            </a:r>
            <a:endParaRPr kumimoji="1" lang="ja-JP" altLang="en-US" baseline="30000" dirty="0">
              <a:solidFill>
                <a:srgbClr val="000000"/>
              </a:solidFill>
            </a:endParaRPr>
          </a:p>
        </p:txBody>
      </p:sp>
      <p:sp>
        <p:nvSpPr>
          <p:cNvPr id="8" name="角丸四角形 7"/>
          <p:cNvSpPr/>
          <p:nvPr/>
        </p:nvSpPr>
        <p:spPr>
          <a:xfrm>
            <a:off x="628938" y="5724186"/>
            <a:ext cx="8167556" cy="694267"/>
          </a:xfrm>
          <a:prstGeom prst="round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400" dirty="0" smtClean="0">
                <a:solidFill>
                  <a:srgbClr val="000000"/>
                </a:solidFill>
              </a:rPr>
              <a:t>H</a:t>
            </a:r>
            <a:r>
              <a:rPr kumimoji="1" lang="en-US" altLang="ja-JP" sz="2400" baseline="-25000" dirty="0" smtClean="0">
                <a:solidFill>
                  <a:srgbClr val="000000"/>
                </a:solidFill>
              </a:rPr>
              <a:t>2</a:t>
            </a:r>
            <a:r>
              <a:rPr kumimoji="1" lang="en-US" altLang="ja-JP" sz="2400" dirty="0" smtClean="0">
                <a:solidFill>
                  <a:srgbClr val="000000"/>
                </a:solidFill>
              </a:rPr>
              <a:t>D</a:t>
            </a:r>
            <a:r>
              <a:rPr lang="ja-JP" altLang="en-US" sz="2400" baseline="30000" dirty="0" smtClean="0">
                <a:solidFill>
                  <a:srgbClr val="000000"/>
                </a:solidFill>
              </a:rPr>
              <a:t>+</a:t>
            </a:r>
            <a:r>
              <a:rPr lang="ja-JP" altLang="en-US" sz="2400" dirty="0" smtClean="0">
                <a:solidFill>
                  <a:srgbClr val="000000"/>
                </a:solidFill>
              </a:rPr>
              <a:t>の</a:t>
            </a:r>
            <a:r>
              <a:rPr lang="en-US" altLang="ja-JP" sz="2400" dirty="0" smtClean="0">
                <a:solidFill>
                  <a:srgbClr val="000000"/>
                </a:solidFill>
              </a:rPr>
              <a:t>o/p</a:t>
            </a:r>
            <a:r>
              <a:rPr lang="ja-JP" altLang="en-US" sz="2400" dirty="0" smtClean="0">
                <a:solidFill>
                  <a:srgbClr val="000000"/>
                </a:solidFill>
              </a:rPr>
              <a:t>比を知ることは重水素濃縮の変化を</a:t>
            </a:r>
            <a:endParaRPr lang="en-US" altLang="ja-JP" sz="2400" dirty="0" smtClean="0">
              <a:solidFill>
                <a:srgbClr val="000000"/>
              </a:solidFill>
            </a:endParaRPr>
          </a:p>
          <a:p>
            <a:pPr algn="ctr"/>
            <a:r>
              <a:rPr lang="ja-JP" altLang="en-US" sz="2400" dirty="0" smtClean="0">
                <a:solidFill>
                  <a:srgbClr val="000000"/>
                </a:solidFill>
              </a:rPr>
              <a:t>理解するために重要</a:t>
            </a:r>
            <a:endParaRPr kumimoji="1" lang="ja-JP" altLang="en-US" sz="2400" dirty="0">
              <a:solidFill>
                <a:srgbClr val="000000"/>
              </a:solidFill>
            </a:endParaRPr>
          </a:p>
        </p:txBody>
      </p:sp>
    </p:spTree>
    <p:extLst>
      <p:ext uri="{BB962C8B-B14F-4D97-AF65-F5344CB8AC3E}">
        <p14:creationId xmlns:p14="http://schemas.microsoft.com/office/powerpoint/2010/main" val="38122710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69" y="910936"/>
            <a:ext cx="8411358" cy="522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直線矢印コネクタ 20"/>
          <p:cNvCxnSpPr/>
          <p:nvPr/>
        </p:nvCxnSpPr>
        <p:spPr>
          <a:xfrm>
            <a:off x="5782535" y="4700802"/>
            <a:ext cx="0" cy="215676"/>
          </a:xfrm>
          <a:prstGeom prst="straightConnector1">
            <a:avLst/>
          </a:prstGeom>
          <a:ln w="190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5133528" y="4339999"/>
            <a:ext cx="1178372" cy="369332"/>
          </a:xfrm>
          <a:prstGeom prst="rect">
            <a:avLst/>
          </a:prstGeom>
          <a:noFill/>
        </p:spPr>
        <p:txBody>
          <a:bodyPr wrap="square" rtlCol="0">
            <a:spAutoFit/>
          </a:bodyPr>
          <a:lstStyle/>
          <a:p>
            <a:r>
              <a:rPr kumimoji="1" lang="en-US" altLang="ja-JP" dirty="0" smtClean="0">
                <a:solidFill>
                  <a:srgbClr val="FFC000"/>
                </a:solidFill>
              </a:rPr>
              <a:t>372 GHz</a:t>
            </a:r>
            <a:endParaRPr kumimoji="1" lang="ja-JP" altLang="en-US" dirty="0">
              <a:solidFill>
                <a:srgbClr val="FFC000"/>
              </a:solidFill>
            </a:endParaRPr>
          </a:p>
        </p:txBody>
      </p:sp>
      <p:cxnSp>
        <p:nvCxnSpPr>
          <p:cNvPr id="26" name="直線矢印コネクタ 25"/>
          <p:cNvCxnSpPr/>
          <p:nvPr/>
        </p:nvCxnSpPr>
        <p:spPr>
          <a:xfrm>
            <a:off x="4622262" y="5151499"/>
            <a:ext cx="0" cy="653985"/>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517900" y="5252379"/>
            <a:ext cx="1165785" cy="369332"/>
          </a:xfrm>
          <a:prstGeom prst="rect">
            <a:avLst/>
          </a:prstGeom>
          <a:noFill/>
        </p:spPr>
        <p:txBody>
          <a:bodyPr wrap="square" rtlCol="0">
            <a:spAutoFit/>
          </a:bodyPr>
          <a:lstStyle/>
          <a:p>
            <a:r>
              <a:rPr kumimoji="1" lang="en-US" altLang="ja-JP" dirty="0" smtClean="0">
                <a:solidFill>
                  <a:srgbClr val="00B0F0"/>
                </a:solidFill>
              </a:rPr>
              <a:t>1.37 THz</a:t>
            </a:r>
            <a:endParaRPr kumimoji="1" lang="ja-JP" altLang="en-US" dirty="0">
              <a:solidFill>
                <a:srgbClr val="00B0F0"/>
              </a:solidFill>
            </a:endParaRPr>
          </a:p>
        </p:txBody>
      </p:sp>
      <p:sp>
        <p:nvSpPr>
          <p:cNvPr id="1024" name="テキスト ボックス 1023"/>
          <p:cNvSpPr txBox="1"/>
          <p:nvPr/>
        </p:nvSpPr>
        <p:spPr>
          <a:xfrm>
            <a:off x="2842075" y="177742"/>
            <a:ext cx="4033977" cy="646331"/>
          </a:xfrm>
          <a:prstGeom prst="rect">
            <a:avLst/>
          </a:prstGeom>
          <a:noFill/>
        </p:spPr>
        <p:txBody>
          <a:bodyPr wrap="none" rtlCol="0">
            <a:spAutoFit/>
          </a:bodyPr>
          <a:lstStyle/>
          <a:p>
            <a:r>
              <a:rPr kumimoji="1" lang="en-US" altLang="ja-JP" sz="3600" dirty="0" smtClean="0"/>
              <a:t>Ortho and Para H</a:t>
            </a:r>
            <a:r>
              <a:rPr kumimoji="1" lang="en-US" altLang="ja-JP" sz="3600" baseline="-25000" dirty="0" smtClean="0"/>
              <a:t>2</a:t>
            </a:r>
            <a:r>
              <a:rPr kumimoji="1" lang="en-US" altLang="ja-JP" sz="3600" dirty="0" smtClean="0"/>
              <a:t>D</a:t>
            </a:r>
            <a:r>
              <a:rPr kumimoji="1" lang="en-US" altLang="ja-JP" sz="3600" baseline="30000" dirty="0" smtClean="0"/>
              <a:t>+</a:t>
            </a:r>
            <a:endParaRPr kumimoji="1" lang="ja-JP" altLang="en-US" sz="3600" baseline="30000" dirty="0"/>
          </a:p>
        </p:txBody>
      </p:sp>
      <p:sp>
        <p:nvSpPr>
          <p:cNvPr id="9" name="テキスト ボックス 8"/>
          <p:cNvSpPr txBox="1"/>
          <p:nvPr/>
        </p:nvSpPr>
        <p:spPr>
          <a:xfrm>
            <a:off x="3619500" y="4898045"/>
            <a:ext cx="766030" cy="369332"/>
          </a:xfrm>
          <a:prstGeom prst="rect">
            <a:avLst/>
          </a:prstGeom>
          <a:noFill/>
        </p:spPr>
        <p:txBody>
          <a:bodyPr wrap="none" rtlCol="0">
            <a:spAutoFit/>
          </a:bodyPr>
          <a:lstStyle/>
          <a:p>
            <a:r>
              <a:rPr kumimoji="1" lang="en-US" altLang="ja-JP" dirty="0" smtClean="0">
                <a:solidFill>
                  <a:srgbClr val="000000"/>
                </a:solidFill>
              </a:rPr>
              <a:t>65.8 K</a:t>
            </a:r>
            <a:endParaRPr kumimoji="1" lang="ja-JP" altLang="en-US" dirty="0">
              <a:solidFill>
                <a:srgbClr val="000000"/>
              </a:solidFill>
            </a:endParaRPr>
          </a:p>
        </p:txBody>
      </p:sp>
      <p:sp>
        <p:nvSpPr>
          <p:cNvPr id="11" name="角丸四角形 10"/>
          <p:cNvSpPr/>
          <p:nvPr/>
        </p:nvSpPr>
        <p:spPr>
          <a:xfrm>
            <a:off x="387369" y="4603422"/>
            <a:ext cx="3113598" cy="1096153"/>
          </a:xfrm>
          <a:prstGeom prst="round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T</a:t>
            </a:r>
            <a:r>
              <a:rPr lang="ja-JP" altLang="en-US" dirty="0" smtClean="0">
                <a:solidFill>
                  <a:srgbClr val="000000"/>
                </a:solidFill>
              </a:rPr>
              <a:t>低温</a:t>
            </a:r>
            <a:r>
              <a:rPr lang="ja-JP" altLang="en-US" dirty="0" smtClean="0">
                <a:solidFill>
                  <a:srgbClr val="000000"/>
                </a:solidFill>
              </a:rPr>
              <a:t>、低密度</a:t>
            </a:r>
            <a:r>
              <a:rPr lang="ja-JP" altLang="en-US" dirty="0" smtClean="0">
                <a:solidFill>
                  <a:srgbClr val="000000"/>
                </a:solidFill>
              </a:rPr>
              <a:t>な</a:t>
            </a:r>
            <a:r>
              <a:rPr lang="ja-JP" altLang="en-US" dirty="0" smtClean="0">
                <a:solidFill>
                  <a:srgbClr val="000000"/>
                </a:solidFill>
              </a:rPr>
              <a:t>分子雲では</a:t>
            </a:r>
            <a:endParaRPr lang="en-US" altLang="ja-JP" dirty="0" smtClean="0">
              <a:solidFill>
                <a:srgbClr val="000000"/>
              </a:solidFill>
            </a:endParaRPr>
          </a:p>
          <a:p>
            <a:pPr algn="ctr"/>
            <a:r>
              <a:rPr kumimoji="1" lang="ja-JP" altLang="en-US" dirty="0" smtClean="0">
                <a:solidFill>
                  <a:srgbClr val="000000"/>
                </a:solidFill>
              </a:rPr>
              <a:t>ほとんど励起されないため</a:t>
            </a:r>
            <a:endParaRPr kumimoji="1" lang="en-US" altLang="ja-JP" dirty="0" smtClean="0">
              <a:solidFill>
                <a:srgbClr val="000000"/>
              </a:solidFill>
            </a:endParaRPr>
          </a:p>
          <a:p>
            <a:pPr algn="ctr"/>
            <a:r>
              <a:rPr lang="ja-JP" altLang="en-US" dirty="0" smtClean="0">
                <a:solidFill>
                  <a:srgbClr val="000000"/>
                </a:solidFill>
              </a:rPr>
              <a:t>吸収線で観測。</a:t>
            </a:r>
            <a:endParaRPr kumimoji="1" lang="ja-JP" altLang="en-US" dirty="0"/>
          </a:p>
        </p:txBody>
      </p:sp>
    </p:spTree>
    <p:extLst>
      <p:ext uri="{BB962C8B-B14F-4D97-AF65-F5344CB8AC3E}">
        <p14:creationId xmlns:p14="http://schemas.microsoft.com/office/powerpoint/2010/main" val="85126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90980" y="291812"/>
            <a:ext cx="4624583" cy="584776"/>
          </a:xfrm>
          <a:prstGeom prst="rect">
            <a:avLst/>
          </a:prstGeom>
          <a:noFill/>
        </p:spPr>
        <p:txBody>
          <a:bodyPr wrap="none" rtlCol="0">
            <a:spAutoFit/>
          </a:bodyPr>
          <a:lstStyle/>
          <a:p>
            <a:r>
              <a:rPr kumimoji="1" lang="en-US" altLang="ja-JP" sz="3200" dirty="0" smtClean="0"/>
              <a:t>SOFIA</a:t>
            </a:r>
            <a:r>
              <a:rPr kumimoji="1" lang="ja-JP" altLang="en-US" sz="3200" dirty="0" smtClean="0"/>
              <a:t>による</a:t>
            </a:r>
            <a:r>
              <a:rPr kumimoji="1" lang="en-US" altLang="ja-JP" sz="3200" dirty="0" smtClean="0"/>
              <a:t>p-H</a:t>
            </a:r>
            <a:r>
              <a:rPr kumimoji="1" lang="en-US" altLang="ja-JP" sz="3200" baseline="-25000" dirty="0" smtClean="0"/>
              <a:t>2</a:t>
            </a:r>
            <a:r>
              <a:rPr kumimoji="1" lang="en-US" altLang="ja-JP" sz="3200" dirty="0" smtClean="0"/>
              <a:t>D</a:t>
            </a:r>
            <a:r>
              <a:rPr kumimoji="1" lang="en-US" altLang="ja-JP" sz="3200" baseline="30000" dirty="0" smtClean="0"/>
              <a:t>+</a:t>
            </a:r>
            <a:r>
              <a:rPr kumimoji="1" lang="ja-JP" altLang="en-US" sz="3200" dirty="0" smtClean="0"/>
              <a:t>の観測</a:t>
            </a:r>
            <a:endParaRPr kumimoji="1" lang="ja-JP" altLang="en-US" sz="3200" dirty="0"/>
          </a:p>
        </p:txBody>
      </p:sp>
      <p:pic>
        <p:nvPicPr>
          <p:cNvPr id="3" name="図 2" descr="nature13924Figure1.pdf"/>
          <p:cNvPicPr>
            <a:picLocks noChangeAspect="1"/>
          </p:cNvPicPr>
          <p:nvPr/>
        </p:nvPicPr>
        <p:blipFill>
          <a:blip r:embed="rId2"/>
          <a:stretch>
            <a:fillRect/>
          </a:stretch>
        </p:blipFill>
        <p:spPr>
          <a:xfrm>
            <a:off x="5340353" y="1329271"/>
            <a:ext cx="3182620" cy="5458460"/>
          </a:xfrm>
          <a:prstGeom prst="rect">
            <a:avLst/>
          </a:prstGeom>
        </p:spPr>
      </p:pic>
      <p:sp>
        <p:nvSpPr>
          <p:cNvPr id="4" name="テキスト ボックス 3"/>
          <p:cNvSpPr txBox="1"/>
          <p:nvPr/>
        </p:nvSpPr>
        <p:spPr>
          <a:xfrm>
            <a:off x="5952411" y="867606"/>
            <a:ext cx="2339703" cy="461665"/>
          </a:xfrm>
          <a:prstGeom prst="rect">
            <a:avLst/>
          </a:prstGeom>
          <a:noFill/>
        </p:spPr>
        <p:txBody>
          <a:bodyPr wrap="none" rtlCol="0">
            <a:spAutoFit/>
          </a:bodyPr>
          <a:lstStyle/>
          <a:p>
            <a:r>
              <a:rPr kumimoji="1" lang="en-US" altLang="ja-JP" sz="2400" b="1" dirty="0" smtClean="0">
                <a:solidFill>
                  <a:srgbClr val="3366FF"/>
                </a:solidFill>
              </a:rPr>
              <a:t>IRAS 16293-2422</a:t>
            </a:r>
            <a:endParaRPr kumimoji="1" lang="ja-JP" altLang="en-US" sz="2400" b="1" dirty="0">
              <a:solidFill>
                <a:srgbClr val="3366FF"/>
              </a:solidFill>
            </a:endParaRPr>
          </a:p>
        </p:txBody>
      </p:sp>
      <p:sp>
        <p:nvSpPr>
          <p:cNvPr id="5" name="テキスト ボックス 4"/>
          <p:cNvSpPr txBox="1"/>
          <p:nvPr/>
        </p:nvSpPr>
        <p:spPr>
          <a:xfrm>
            <a:off x="5952411" y="1459466"/>
            <a:ext cx="817539" cy="369332"/>
          </a:xfrm>
          <a:prstGeom prst="rect">
            <a:avLst/>
          </a:prstGeom>
          <a:noFill/>
        </p:spPr>
        <p:txBody>
          <a:bodyPr wrap="none" rtlCol="0">
            <a:spAutoFit/>
          </a:bodyPr>
          <a:lstStyle/>
          <a:p>
            <a:r>
              <a:rPr kumimoji="1" lang="en-US" altLang="ja-JP" dirty="0" smtClean="0">
                <a:solidFill>
                  <a:srgbClr val="00FFFF"/>
                </a:solidFill>
              </a:rPr>
              <a:t>o-H</a:t>
            </a:r>
            <a:r>
              <a:rPr kumimoji="1" lang="en-US" altLang="ja-JP" baseline="-25000" dirty="0" smtClean="0">
                <a:solidFill>
                  <a:srgbClr val="00FFFF"/>
                </a:solidFill>
              </a:rPr>
              <a:t>2</a:t>
            </a:r>
            <a:r>
              <a:rPr kumimoji="1" lang="en-US" altLang="ja-JP" dirty="0" smtClean="0">
                <a:solidFill>
                  <a:srgbClr val="00FFFF"/>
                </a:solidFill>
              </a:rPr>
              <a:t>D</a:t>
            </a:r>
            <a:r>
              <a:rPr kumimoji="1" lang="en-US" altLang="ja-JP" baseline="30000" dirty="0" smtClean="0">
                <a:solidFill>
                  <a:srgbClr val="00FFFF"/>
                </a:solidFill>
              </a:rPr>
              <a:t>+</a:t>
            </a:r>
            <a:endParaRPr kumimoji="1" lang="ja-JP" altLang="en-US" baseline="30000" dirty="0">
              <a:solidFill>
                <a:srgbClr val="00FFFF"/>
              </a:solidFill>
            </a:endParaRPr>
          </a:p>
        </p:txBody>
      </p:sp>
      <p:sp>
        <p:nvSpPr>
          <p:cNvPr id="6" name="テキスト ボックス 5"/>
          <p:cNvSpPr txBox="1"/>
          <p:nvPr/>
        </p:nvSpPr>
        <p:spPr>
          <a:xfrm>
            <a:off x="6021510" y="4192598"/>
            <a:ext cx="817088" cy="369332"/>
          </a:xfrm>
          <a:prstGeom prst="rect">
            <a:avLst/>
          </a:prstGeom>
          <a:noFill/>
        </p:spPr>
        <p:txBody>
          <a:bodyPr wrap="none" rtlCol="0">
            <a:spAutoFit/>
          </a:bodyPr>
          <a:lstStyle/>
          <a:p>
            <a:r>
              <a:rPr lang="en-US" altLang="ja-JP" dirty="0" smtClean="0">
                <a:solidFill>
                  <a:srgbClr val="FF00FF"/>
                </a:solidFill>
              </a:rPr>
              <a:t>p</a:t>
            </a:r>
            <a:r>
              <a:rPr kumimoji="1" lang="en-US" altLang="ja-JP" dirty="0" smtClean="0">
                <a:solidFill>
                  <a:srgbClr val="FF00FF"/>
                </a:solidFill>
              </a:rPr>
              <a:t>-H</a:t>
            </a:r>
            <a:r>
              <a:rPr kumimoji="1" lang="en-US" altLang="ja-JP" baseline="-25000" dirty="0" smtClean="0">
                <a:solidFill>
                  <a:srgbClr val="FF00FF"/>
                </a:solidFill>
              </a:rPr>
              <a:t>2</a:t>
            </a:r>
            <a:r>
              <a:rPr kumimoji="1" lang="en-US" altLang="ja-JP" dirty="0" smtClean="0">
                <a:solidFill>
                  <a:srgbClr val="FF00FF"/>
                </a:solidFill>
              </a:rPr>
              <a:t>D</a:t>
            </a:r>
            <a:r>
              <a:rPr kumimoji="1" lang="en-US" altLang="ja-JP" baseline="30000" dirty="0" smtClean="0">
                <a:solidFill>
                  <a:srgbClr val="FF00FF"/>
                </a:solidFill>
              </a:rPr>
              <a:t>+</a:t>
            </a:r>
            <a:endParaRPr kumimoji="1" lang="ja-JP" altLang="en-US" baseline="30000" dirty="0">
              <a:solidFill>
                <a:srgbClr val="FF00FF"/>
              </a:solidFill>
            </a:endParaRPr>
          </a:p>
        </p:txBody>
      </p:sp>
      <p:pic>
        <p:nvPicPr>
          <p:cNvPr id="7" name="Picture 8" descr="With the large door over its 2.5-meter German-built telescope wide open, NASA’s Stratospheric Observatory for Infrared Astronomy 747SP aircraft soars over Southern California’s high desert during a test flight in 2010 in preparation for its Early Science mis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339" y="5207535"/>
            <a:ext cx="3822700" cy="15024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221" y="1488252"/>
            <a:ext cx="4546600" cy="282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線矢印コネクタ 10"/>
          <p:cNvCxnSpPr/>
          <p:nvPr/>
        </p:nvCxnSpPr>
        <p:spPr>
          <a:xfrm rot="10800000" flipV="1">
            <a:off x="3334749" y="1871702"/>
            <a:ext cx="2871318" cy="1718171"/>
          </a:xfrm>
          <a:prstGeom prst="straightConnector1">
            <a:avLst/>
          </a:prstGeom>
          <a:ln w="19050">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157995" y="3395372"/>
            <a:ext cx="968459" cy="369332"/>
          </a:xfrm>
          <a:prstGeom prst="rect">
            <a:avLst/>
          </a:prstGeom>
          <a:noFill/>
        </p:spPr>
        <p:txBody>
          <a:bodyPr wrap="none" rtlCol="0">
            <a:spAutoFit/>
          </a:bodyPr>
          <a:lstStyle/>
          <a:p>
            <a:r>
              <a:rPr kumimoji="1" lang="en-US" altLang="ja-JP" dirty="0" smtClean="0">
                <a:solidFill>
                  <a:srgbClr val="00FFFF"/>
                </a:solidFill>
              </a:rPr>
              <a:t>372 GHz</a:t>
            </a:r>
            <a:endParaRPr kumimoji="1" lang="ja-JP" altLang="en-US" dirty="0">
              <a:solidFill>
                <a:srgbClr val="00FFFF"/>
              </a:solidFill>
            </a:endParaRPr>
          </a:p>
        </p:txBody>
      </p:sp>
      <p:sp>
        <p:nvSpPr>
          <p:cNvPr id="15" name="テキスト ボックス 14"/>
          <p:cNvSpPr txBox="1"/>
          <p:nvPr/>
        </p:nvSpPr>
        <p:spPr>
          <a:xfrm>
            <a:off x="1576665" y="3743231"/>
            <a:ext cx="993594" cy="369332"/>
          </a:xfrm>
          <a:prstGeom prst="rect">
            <a:avLst/>
          </a:prstGeom>
          <a:noFill/>
        </p:spPr>
        <p:txBody>
          <a:bodyPr wrap="none" rtlCol="0">
            <a:spAutoFit/>
          </a:bodyPr>
          <a:lstStyle/>
          <a:p>
            <a:r>
              <a:rPr kumimoji="1" lang="en-US" altLang="ja-JP" dirty="0" smtClean="0">
                <a:solidFill>
                  <a:srgbClr val="FF00FF"/>
                </a:solidFill>
              </a:rPr>
              <a:t>1.37 THz</a:t>
            </a:r>
            <a:endParaRPr kumimoji="1" lang="ja-JP" altLang="en-US" dirty="0">
              <a:solidFill>
                <a:srgbClr val="FF00FF"/>
              </a:solidFill>
            </a:endParaRPr>
          </a:p>
        </p:txBody>
      </p:sp>
      <p:cxnSp>
        <p:nvCxnSpPr>
          <p:cNvPr id="17" name="直線矢印コネクタ 16"/>
          <p:cNvCxnSpPr/>
          <p:nvPr/>
        </p:nvCxnSpPr>
        <p:spPr>
          <a:xfrm rot="10800000">
            <a:off x="2816590" y="3953963"/>
            <a:ext cx="3279411" cy="474105"/>
          </a:xfrm>
          <a:prstGeom prst="straightConnector1">
            <a:avLst/>
          </a:prstGeom>
          <a:ln w="1905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5400000">
            <a:off x="3223003" y="3604004"/>
            <a:ext cx="115658" cy="1588"/>
          </a:xfrm>
          <a:prstGeom prst="line">
            <a:avLst/>
          </a:prstGeom>
          <a:ln>
            <a:solidFill>
              <a:srgbClr val="00FFFF"/>
            </a:solidFill>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rot="5400000">
            <a:off x="2447780" y="3951018"/>
            <a:ext cx="389229" cy="1588"/>
          </a:xfrm>
          <a:prstGeom prst="line">
            <a:avLst/>
          </a:prstGeom>
          <a:ln>
            <a:solidFill>
              <a:srgbClr val="FF00FF"/>
            </a:solidFill>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1211021" y="4501863"/>
            <a:ext cx="3810358" cy="461665"/>
          </a:xfrm>
          <a:prstGeom prst="rect">
            <a:avLst/>
          </a:prstGeom>
          <a:noFill/>
        </p:spPr>
        <p:txBody>
          <a:bodyPr wrap="none" rtlCol="0">
            <a:spAutoFit/>
          </a:bodyPr>
          <a:lstStyle/>
          <a:p>
            <a:r>
              <a:rPr kumimoji="1" lang="en-US" altLang="ja-JP" sz="2400" dirty="0" smtClean="0">
                <a:solidFill>
                  <a:srgbClr val="FF0000"/>
                </a:solidFill>
              </a:rPr>
              <a:t>o-H</a:t>
            </a:r>
            <a:r>
              <a:rPr kumimoji="1" lang="en-US" altLang="ja-JP" sz="2400" baseline="-25000" dirty="0" smtClean="0">
                <a:solidFill>
                  <a:srgbClr val="FF0000"/>
                </a:solidFill>
              </a:rPr>
              <a:t>2</a:t>
            </a:r>
            <a:r>
              <a:rPr kumimoji="1" lang="en-US" altLang="ja-JP" sz="2400" dirty="0" smtClean="0">
                <a:solidFill>
                  <a:srgbClr val="FF0000"/>
                </a:solidFill>
              </a:rPr>
              <a:t>D</a:t>
            </a:r>
            <a:r>
              <a:rPr kumimoji="1" lang="en-US" altLang="ja-JP" sz="2400" baseline="30000" dirty="0" smtClean="0">
                <a:solidFill>
                  <a:srgbClr val="FF0000"/>
                </a:solidFill>
              </a:rPr>
              <a:t>+</a:t>
            </a:r>
            <a:r>
              <a:rPr kumimoji="1" lang="en-US" altLang="ja-JP" sz="2400" dirty="0" smtClean="0">
                <a:solidFill>
                  <a:srgbClr val="FF0000"/>
                </a:solidFill>
              </a:rPr>
              <a:t>/p-H</a:t>
            </a:r>
            <a:r>
              <a:rPr kumimoji="1" lang="en-US" altLang="ja-JP" sz="2400" baseline="-25000" dirty="0" smtClean="0">
                <a:solidFill>
                  <a:srgbClr val="FF0000"/>
                </a:solidFill>
              </a:rPr>
              <a:t>2</a:t>
            </a:r>
            <a:r>
              <a:rPr kumimoji="1" lang="en-US" altLang="ja-JP" sz="2400" dirty="0" smtClean="0">
                <a:solidFill>
                  <a:srgbClr val="FF0000"/>
                </a:solidFill>
              </a:rPr>
              <a:t>D</a:t>
            </a:r>
            <a:r>
              <a:rPr kumimoji="1" lang="en-US" altLang="ja-JP" sz="2400" baseline="30000" dirty="0" smtClean="0">
                <a:solidFill>
                  <a:srgbClr val="FF0000"/>
                </a:solidFill>
              </a:rPr>
              <a:t>+</a:t>
            </a:r>
            <a:r>
              <a:rPr kumimoji="1" lang="en-US" altLang="ja-JP" sz="2400" dirty="0" smtClean="0">
                <a:solidFill>
                  <a:srgbClr val="FF0000"/>
                </a:solidFill>
              </a:rPr>
              <a:t> = 0.07 +/-0.03</a:t>
            </a:r>
            <a:endParaRPr kumimoji="1" lang="ja-JP" altLang="en-US" sz="2400" baseline="30000" dirty="0">
              <a:solidFill>
                <a:srgbClr val="FF0000"/>
              </a:solidFill>
            </a:endParaRPr>
          </a:p>
        </p:txBody>
      </p:sp>
      <p:sp>
        <p:nvSpPr>
          <p:cNvPr id="16" name="テキスト ボックス 15"/>
          <p:cNvSpPr txBox="1"/>
          <p:nvPr/>
        </p:nvSpPr>
        <p:spPr>
          <a:xfrm>
            <a:off x="893339" y="5207535"/>
            <a:ext cx="1582484" cy="400110"/>
          </a:xfrm>
          <a:prstGeom prst="rect">
            <a:avLst/>
          </a:prstGeom>
          <a:noFill/>
        </p:spPr>
        <p:txBody>
          <a:bodyPr wrap="none" rtlCol="0">
            <a:spAutoFit/>
          </a:bodyPr>
          <a:lstStyle/>
          <a:p>
            <a:r>
              <a:rPr kumimoji="1" lang="en-US" altLang="ja-JP" sz="2000" dirty="0" smtClean="0"/>
              <a:t>SOFIA/GREAT</a:t>
            </a:r>
            <a:endParaRPr kumimoji="1" lang="ja-JP" altLang="en-US" sz="2000" dirty="0"/>
          </a:p>
        </p:txBody>
      </p:sp>
      <p:sp>
        <p:nvSpPr>
          <p:cNvPr id="9" name="テキスト ボックス 8"/>
          <p:cNvSpPr txBox="1"/>
          <p:nvPr/>
        </p:nvSpPr>
        <p:spPr>
          <a:xfrm>
            <a:off x="2963333" y="876588"/>
            <a:ext cx="2776121" cy="369332"/>
          </a:xfrm>
          <a:prstGeom prst="rect">
            <a:avLst/>
          </a:prstGeom>
          <a:noFill/>
        </p:spPr>
        <p:txBody>
          <a:bodyPr wrap="none" rtlCol="0">
            <a:spAutoFit/>
          </a:bodyPr>
          <a:lstStyle/>
          <a:p>
            <a:r>
              <a:rPr lang="tr-TR" altLang="ja-JP" dirty="0" err="1" smtClean="0"/>
              <a:t>Brünken</a:t>
            </a:r>
            <a:r>
              <a:rPr lang="ja-JP" altLang="en-US" dirty="0" smtClean="0"/>
              <a:t> </a:t>
            </a:r>
            <a:r>
              <a:rPr lang="en-US" altLang="ja-JP" dirty="0" smtClean="0"/>
              <a:t>et</a:t>
            </a:r>
            <a:r>
              <a:rPr lang="ja-JP" altLang="en-US" dirty="0" smtClean="0"/>
              <a:t> </a:t>
            </a:r>
            <a:r>
              <a:rPr lang="en-US" altLang="ja-JP" dirty="0" smtClean="0"/>
              <a:t>al.</a:t>
            </a:r>
            <a:r>
              <a:rPr lang="ja-JP" altLang="en-US" dirty="0" smtClean="0"/>
              <a:t> </a:t>
            </a:r>
            <a:r>
              <a:rPr lang="en-US" altLang="ja-JP" dirty="0" smtClean="0"/>
              <a:t>2014,</a:t>
            </a:r>
            <a:r>
              <a:rPr lang="ja-JP" altLang="en-US" dirty="0" smtClean="0"/>
              <a:t> </a:t>
            </a:r>
            <a:r>
              <a:rPr lang="en-US" altLang="ja-JP" dirty="0" smtClean="0"/>
              <a:t>Nature</a:t>
            </a:r>
            <a:endParaRPr kumimoji="1" lang="ja-JP" altLang="en-US" dirty="0"/>
          </a:p>
        </p:txBody>
      </p:sp>
    </p:spTree>
    <p:extLst>
      <p:ext uri="{BB962C8B-B14F-4D97-AF65-F5344CB8AC3E}">
        <p14:creationId xmlns:p14="http://schemas.microsoft.com/office/powerpoint/2010/main" val="3767891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8891" y="177801"/>
            <a:ext cx="4334934" cy="897467"/>
          </a:xfrm>
        </p:spPr>
        <p:txBody>
          <a:bodyPr/>
          <a:lstStyle/>
          <a:p>
            <a:r>
              <a:rPr kumimoji="1" lang="en-US" altLang="ja-JP" dirty="0" smtClean="0"/>
              <a:t>D</a:t>
            </a:r>
            <a:r>
              <a:rPr kumimoji="1" lang="en-US" altLang="ja-JP" baseline="-25000" dirty="0" smtClean="0"/>
              <a:t>2</a:t>
            </a:r>
            <a:r>
              <a:rPr kumimoji="1" lang="en-US" altLang="ja-JP" dirty="0" smtClean="0"/>
              <a:t>H</a:t>
            </a:r>
            <a:r>
              <a:rPr kumimoji="1" lang="en-US" altLang="ja-JP" baseline="30000" dirty="0" smtClean="0"/>
              <a:t>+</a:t>
            </a:r>
            <a:endParaRPr kumimoji="1" lang="ja-JP" altLang="en-US" baseline="30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6934" y="33867"/>
            <a:ext cx="4047066" cy="240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90" y="2733874"/>
            <a:ext cx="8604448" cy="3660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976444" y="2912679"/>
            <a:ext cx="1199855" cy="646331"/>
          </a:xfrm>
          <a:prstGeom prst="rect">
            <a:avLst/>
          </a:prstGeom>
          <a:noFill/>
        </p:spPr>
        <p:txBody>
          <a:bodyPr wrap="none" rtlCol="0">
            <a:spAutoFit/>
          </a:bodyPr>
          <a:lstStyle/>
          <a:p>
            <a:r>
              <a:rPr kumimoji="1" lang="en-US" altLang="ja-JP" dirty="0" err="1" smtClean="0">
                <a:solidFill>
                  <a:srgbClr val="000000"/>
                </a:solidFill>
              </a:rPr>
              <a:t>Sipila</a:t>
            </a:r>
            <a:r>
              <a:rPr kumimoji="1" lang="en-US" altLang="ja-JP" dirty="0" smtClean="0">
                <a:solidFill>
                  <a:srgbClr val="000000"/>
                </a:solidFill>
              </a:rPr>
              <a:t> et al. </a:t>
            </a:r>
          </a:p>
          <a:p>
            <a:r>
              <a:rPr kumimoji="1" lang="en-US" altLang="ja-JP" dirty="0" smtClean="0">
                <a:solidFill>
                  <a:srgbClr val="000000"/>
                </a:solidFill>
              </a:rPr>
              <a:t>2013</a:t>
            </a:r>
            <a:endParaRPr kumimoji="1" lang="ja-JP" altLang="en-US" dirty="0">
              <a:solidFill>
                <a:srgbClr val="000000"/>
              </a:solidFill>
            </a:endParaRPr>
          </a:p>
        </p:txBody>
      </p:sp>
      <p:sp>
        <p:nvSpPr>
          <p:cNvPr id="7" name="テキスト ボックス 6"/>
          <p:cNvSpPr txBox="1"/>
          <p:nvPr/>
        </p:nvSpPr>
        <p:spPr>
          <a:xfrm>
            <a:off x="423514" y="1244315"/>
            <a:ext cx="4538043" cy="1077218"/>
          </a:xfrm>
          <a:prstGeom prst="rect">
            <a:avLst/>
          </a:prstGeom>
          <a:noFill/>
        </p:spPr>
        <p:txBody>
          <a:bodyPr wrap="square" rtlCol="0">
            <a:spAutoFit/>
          </a:bodyPr>
          <a:lstStyle/>
          <a:p>
            <a:pPr marL="285750" indent="-285750">
              <a:buFont typeface="Arial"/>
              <a:buChar char="•"/>
            </a:pPr>
            <a:r>
              <a:rPr lang="en-US" altLang="ja-JP" sz="3200" dirty="0"/>
              <a:t>o</a:t>
            </a:r>
            <a:r>
              <a:rPr lang="en-US" altLang="ja-JP" sz="3200" dirty="0" smtClean="0"/>
              <a:t>rtho-D</a:t>
            </a:r>
            <a:r>
              <a:rPr lang="en-US" altLang="ja-JP" sz="3200" baseline="-25000" dirty="0" smtClean="0"/>
              <a:t>2</a:t>
            </a:r>
            <a:r>
              <a:rPr lang="en-US" altLang="ja-JP" sz="3200" dirty="0" smtClean="0"/>
              <a:t>H</a:t>
            </a:r>
            <a:r>
              <a:rPr lang="en-US" altLang="ja-JP" sz="3200" baseline="30000" dirty="0" smtClean="0"/>
              <a:t>+</a:t>
            </a:r>
            <a:r>
              <a:rPr lang="en-US" altLang="ja-JP" sz="3200" dirty="0" smtClean="0"/>
              <a:t>: 1476.6 GHz</a:t>
            </a:r>
          </a:p>
          <a:p>
            <a:pPr marL="285750" indent="-285750">
              <a:buFont typeface="Arial"/>
              <a:buChar char="•"/>
            </a:pPr>
            <a:r>
              <a:rPr lang="en-US" altLang="ja-JP" sz="3200" dirty="0"/>
              <a:t>p</a:t>
            </a:r>
            <a:r>
              <a:rPr kumimoji="1" lang="en-US" altLang="ja-JP" sz="3200" dirty="0" smtClean="0"/>
              <a:t>ara-D</a:t>
            </a:r>
            <a:r>
              <a:rPr kumimoji="1" lang="en-US" altLang="ja-JP" sz="3200" baseline="-25000" dirty="0" smtClean="0"/>
              <a:t>2</a:t>
            </a:r>
            <a:r>
              <a:rPr kumimoji="1" lang="en-US" altLang="ja-JP" sz="3200" dirty="0" smtClean="0"/>
              <a:t>H</a:t>
            </a:r>
            <a:r>
              <a:rPr kumimoji="1" lang="en-US" altLang="ja-JP" sz="3200" baseline="30000" dirty="0" smtClean="0"/>
              <a:t>+</a:t>
            </a:r>
            <a:r>
              <a:rPr kumimoji="1" lang="en-US" altLang="ja-JP" sz="3200" dirty="0" smtClean="0"/>
              <a:t>: 691.7 GHz</a:t>
            </a:r>
            <a:endParaRPr kumimoji="1" lang="ja-JP" altLang="en-US" sz="3200" dirty="0"/>
          </a:p>
        </p:txBody>
      </p:sp>
      <p:grpSp>
        <p:nvGrpSpPr>
          <p:cNvPr id="9" name="図形グループ 8"/>
          <p:cNvGrpSpPr/>
          <p:nvPr/>
        </p:nvGrpSpPr>
        <p:grpSpPr>
          <a:xfrm>
            <a:off x="1803400" y="2576382"/>
            <a:ext cx="5537200" cy="3225800"/>
            <a:chOff x="1803400" y="2443468"/>
            <a:chExt cx="5537200" cy="3225800"/>
          </a:xfrm>
        </p:grpSpPr>
        <p:pic>
          <p:nvPicPr>
            <p:cNvPr id="3" name="図 2" descr="SOFIAD2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3400" y="2443468"/>
              <a:ext cx="5537200" cy="3225800"/>
            </a:xfrm>
            <a:prstGeom prst="rect">
              <a:avLst/>
            </a:prstGeom>
          </p:spPr>
        </p:pic>
        <p:sp>
          <p:nvSpPr>
            <p:cNvPr id="8" name="テキスト ボックス 7"/>
            <p:cNvSpPr txBox="1"/>
            <p:nvPr/>
          </p:nvSpPr>
          <p:spPr>
            <a:xfrm>
              <a:off x="5259362" y="4666763"/>
              <a:ext cx="1734557" cy="369332"/>
            </a:xfrm>
            <a:prstGeom prst="rect">
              <a:avLst/>
            </a:prstGeom>
            <a:noFill/>
          </p:spPr>
          <p:txBody>
            <a:bodyPr wrap="none" rtlCol="0">
              <a:spAutoFit/>
            </a:bodyPr>
            <a:lstStyle/>
            <a:p>
              <a:r>
                <a:rPr kumimoji="1" lang="en-US" altLang="ja-JP" dirty="0" err="1" smtClean="0"/>
                <a:t>Harju</a:t>
              </a:r>
              <a:r>
                <a:rPr kumimoji="1" lang="en-US" altLang="ja-JP" dirty="0" smtClean="0"/>
                <a:t> et al. 2017</a:t>
              </a:r>
              <a:endParaRPr kumimoji="1" lang="ja-JP" altLang="en-US" dirty="0"/>
            </a:p>
          </p:txBody>
        </p:sp>
      </p:grpSp>
    </p:spTree>
    <p:extLst>
      <p:ext uri="{BB962C8B-B14F-4D97-AF65-F5344CB8AC3E}">
        <p14:creationId xmlns:p14="http://schemas.microsoft.com/office/powerpoint/2010/main" val="805358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endParaRPr kumimoji="1" lang="ja-JP" altLang="en-US" dirty="0"/>
          </a:p>
        </p:txBody>
      </p:sp>
      <p:sp>
        <p:nvSpPr>
          <p:cNvPr id="3" name="コンテンツ プレースホルダー 2"/>
          <p:cNvSpPr>
            <a:spLocks noGrp="1"/>
          </p:cNvSpPr>
          <p:nvPr>
            <p:ph idx="1"/>
          </p:nvPr>
        </p:nvSpPr>
        <p:spPr>
          <a:xfrm>
            <a:off x="457200" y="1555896"/>
            <a:ext cx="8229600" cy="3421001"/>
          </a:xfrm>
        </p:spPr>
        <p:txBody>
          <a:bodyPr/>
          <a:lstStyle/>
          <a:p>
            <a:r>
              <a:rPr kumimoji="1" lang="ja-JP" altLang="en-US" dirty="0" smtClean="0"/>
              <a:t>大質量星を形成するコアは、コア質量が小さい段階で星形成を起こす。</a:t>
            </a:r>
            <a:endParaRPr kumimoji="1" lang="en-US" altLang="ja-JP" dirty="0" smtClean="0"/>
          </a:p>
          <a:p>
            <a:pPr lvl="1"/>
            <a:r>
              <a:rPr lang="ja-JP" altLang="en-US" dirty="0" smtClean="0"/>
              <a:t>コア形成のタイムスケールを化学組成から調べる。</a:t>
            </a:r>
            <a:endParaRPr lang="en-US" altLang="ja-JP" dirty="0" smtClean="0"/>
          </a:p>
          <a:p>
            <a:pPr lvl="2"/>
            <a:r>
              <a:rPr kumimoji="1" lang="ja-JP" altLang="en-US" dirty="0" smtClean="0"/>
              <a:t>重水素濃縮度はコア形成のタイムスケールに依存。</a:t>
            </a:r>
            <a:endParaRPr kumimoji="1" lang="en-US" altLang="ja-JP" dirty="0" smtClean="0"/>
          </a:p>
          <a:p>
            <a:pPr lvl="3"/>
            <a:r>
              <a:rPr lang="en-US" altLang="ja-JP" dirty="0" smtClean="0"/>
              <a:t>H</a:t>
            </a:r>
            <a:r>
              <a:rPr lang="en-US" altLang="ja-JP" baseline="-25000" dirty="0" smtClean="0"/>
              <a:t>2</a:t>
            </a:r>
            <a:r>
              <a:rPr lang="ja-JP" altLang="en-US" dirty="0" smtClean="0"/>
              <a:t>の初期の</a:t>
            </a:r>
            <a:r>
              <a:rPr lang="en-US" altLang="ja-JP" dirty="0" smtClean="0"/>
              <a:t>o/p</a:t>
            </a:r>
            <a:r>
              <a:rPr lang="ja-JP" altLang="en-US" dirty="0" smtClean="0"/>
              <a:t>比を明らかにすることは非常に重要。</a:t>
            </a:r>
            <a:endParaRPr lang="en-US" altLang="ja-JP" dirty="0" smtClean="0"/>
          </a:p>
          <a:p>
            <a:pPr lvl="4"/>
            <a:r>
              <a:rPr kumimoji="1" lang="ja-JP" altLang="en-US" dirty="0" smtClean="0"/>
              <a:t>しかし、吸収線でしか観測できない。。。。</a:t>
            </a:r>
            <a:endParaRPr kumimoji="1" lang="ja-JP" altLang="en-US" dirty="0"/>
          </a:p>
        </p:txBody>
      </p:sp>
      <p:sp>
        <p:nvSpPr>
          <p:cNvPr id="4" name="角丸四角形 3"/>
          <p:cNvSpPr/>
          <p:nvPr/>
        </p:nvSpPr>
        <p:spPr>
          <a:xfrm>
            <a:off x="974572" y="5213188"/>
            <a:ext cx="7191164" cy="1137154"/>
          </a:xfrm>
          <a:prstGeom prst="roundRect">
            <a:avLst/>
          </a:prstGeom>
          <a:solidFill>
            <a:srgbClr val="FFFFFF"/>
          </a:solid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solidFill>
                  <a:srgbClr val="000000"/>
                </a:solidFill>
              </a:rPr>
              <a:t>でも、観測してみないとわからない！</a:t>
            </a:r>
            <a:endParaRPr kumimoji="1" lang="en-US" altLang="ja-JP" sz="2800" dirty="0" smtClean="0">
              <a:solidFill>
                <a:srgbClr val="000000"/>
              </a:solidFill>
            </a:endParaRPr>
          </a:p>
          <a:p>
            <a:pPr algn="ctr"/>
            <a:r>
              <a:rPr lang="ja-JP" altLang="en-US" sz="2800" dirty="0" smtClean="0">
                <a:solidFill>
                  <a:srgbClr val="000000"/>
                </a:solidFill>
              </a:rPr>
              <a:t>もしかしたら面白い結果が得られるかも？</a:t>
            </a:r>
            <a:endParaRPr kumimoji="1" lang="ja-JP" altLang="en-US" sz="2800" dirty="0">
              <a:solidFill>
                <a:srgbClr val="000000"/>
              </a:solidFill>
            </a:endParaRPr>
          </a:p>
        </p:txBody>
      </p:sp>
    </p:spTree>
    <p:extLst>
      <p:ext uri="{BB962C8B-B14F-4D97-AF65-F5344CB8AC3E}">
        <p14:creationId xmlns:p14="http://schemas.microsoft.com/office/powerpoint/2010/main" val="3697155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目次</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大質量星形成に</a:t>
            </a:r>
            <a:r>
              <a:rPr kumimoji="1" lang="ja-JP" altLang="en-US" dirty="0" smtClean="0"/>
              <a:t>ついて</a:t>
            </a:r>
            <a:endParaRPr lang="en-US" altLang="ja-JP" dirty="0" smtClean="0"/>
          </a:p>
          <a:p>
            <a:pPr lvl="1"/>
            <a:r>
              <a:rPr lang="ja-JP" altLang="en-US" dirty="0" smtClean="0"/>
              <a:t>重水素</a:t>
            </a:r>
            <a:r>
              <a:rPr lang="ja-JP" altLang="en-US" dirty="0" smtClean="0"/>
              <a:t>濃縮度</a:t>
            </a:r>
            <a:endParaRPr lang="en-US" altLang="ja-JP" dirty="0" smtClean="0"/>
          </a:p>
          <a:p>
            <a:pPr lvl="1"/>
            <a:endParaRPr lang="en-US" altLang="ja-JP" dirty="0"/>
          </a:p>
          <a:p>
            <a:r>
              <a:rPr lang="ja-JP" altLang="ja-JP" dirty="0" smtClean="0"/>
              <a:t>H</a:t>
            </a:r>
            <a:r>
              <a:rPr lang="en-US" altLang="ja-JP" baseline="-25000" dirty="0" smtClean="0"/>
              <a:t>2</a:t>
            </a:r>
            <a:r>
              <a:rPr lang="en-US" altLang="ja-JP" dirty="0" smtClean="0"/>
              <a:t>D</a:t>
            </a:r>
            <a:r>
              <a:rPr lang="en-US" altLang="ja-JP" baseline="30000" dirty="0" smtClean="0"/>
              <a:t>+</a:t>
            </a:r>
            <a:r>
              <a:rPr lang="ja-JP" altLang="en-US" dirty="0" smtClean="0"/>
              <a:t>の観測について</a:t>
            </a:r>
            <a:endParaRPr lang="en-US" altLang="ja-JP" dirty="0" smtClean="0"/>
          </a:p>
          <a:p>
            <a:pPr lvl="1"/>
            <a:r>
              <a:rPr lang="en-US" altLang="en-US" dirty="0" smtClean="0"/>
              <a:t>o/p</a:t>
            </a:r>
            <a:r>
              <a:rPr lang="ja-JP" altLang="en-US" dirty="0" smtClean="0"/>
              <a:t>比の重要性</a:t>
            </a:r>
            <a:endParaRPr lang="en-US" altLang="ja-JP" dirty="0" smtClean="0"/>
          </a:p>
          <a:p>
            <a:pPr lvl="1"/>
            <a:r>
              <a:rPr lang="ja-JP" altLang="en-US" dirty="0" smtClean="0"/>
              <a:t>観測の大変な</a:t>
            </a:r>
            <a:r>
              <a:rPr lang="ja-JP" altLang="en-US" dirty="0" smtClean="0"/>
              <a:t>ところ</a:t>
            </a:r>
            <a:endParaRPr lang="en-US" altLang="ja-JP" dirty="0"/>
          </a:p>
        </p:txBody>
      </p:sp>
    </p:spTree>
    <p:extLst>
      <p:ext uri="{BB962C8B-B14F-4D97-AF65-F5344CB8AC3E}">
        <p14:creationId xmlns:p14="http://schemas.microsoft.com/office/powerpoint/2010/main" val="3827790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9427" y="961495"/>
            <a:ext cx="7664713" cy="4525334"/>
          </a:xfrm>
        </p:spPr>
        <p:txBody>
          <a:bodyPr>
            <a:normAutofit/>
          </a:bodyPr>
          <a:lstStyle/>
          <a:p>
            <a:r>
              <a:rPr kumimoji="1" lang="en-US" altLang="ja-JP" b="1" i="1" dirty="0" smtClean="0"/>
              <a:t>Turbulent</a:t>
            </a:r>
            <a:r>
              <a:rPr kumimoji="1" lang="ja-JP" altLang="en-US" b="1" i="1" dirty="0" smtClean="0"/>
              <a:t> </a:t>
            </a:r>
            <a:r>
              <a:rPr kumimoji="1" lang="en-US" altLang="ja-JP" b="1" i="1" dirty="0" smtClean="0"/>
              <a:t>Core accretion</a:t>
            </a:r>
            <a:r>
              <a:rPr kumimoji="1" lang="ja-JP" altLang="en-US" b="1" i="1" dirty="0" smtClean="0"/>
              <a:t> </a:t>
            </a:r>
            <a:r>
              <a:rPr kumimoji="1" lang="en-US" altLang="ja-JP" sz="1700" dirty="0" smtClean="0"/>
              <a:t>(McKee</a:t>
            </a:r>
            <a:r>
              <a:rPr kumimoji="1" lang="ja-JP" altLang="en-US" sz="1700" dirty="0" smtClean="0"/>
              <a:t> </a:t>
            </a:r>
            <a:r>
              <a:rPr kumimoji="1" lang="en-US" altLang="ja-JP" sz="1700" dirty="0" smtClean="0"/>
              <a:t>&amp;</a:t>
            </a:r>
            <a:r>
              <a:rPr kumimoji="1" lang="ja-JP" altLang="en-US" sz="1700" dirty="0" smtClean="0"/>
              <a:t> </a:t>
            </a:r>
            <a:r>
              <a:rPr kumimoji="1" lang="en-US" altLang="ja-JP" sz="1700" dirty="0" smtClean="0"/>
              <a:t>Tan,</a:t>
            </a:r>
            <a:r>
              <a:rPr kumimoji="1" lang="ja-JP" altLang="en-US" sz="1700" dirty="0" smtClean="0"/>
              <a:t> </a:t>
            </a:r>
            <a:r>
              <a:rPr kumimoji="1" lang="en-US" altLang="ja-JP" sz="1700" dirty="0" smtClean="0"/>
              <a:t>2002,</a:t>
            </a:r>
            <a:r>
              <a:rPr kumimoji="1" lang="ja-JP" altLang="en-US" sz="1700" dirty="0" smtClean="0"/>
              <a:t> </a:t>
            </a:r>
            <a:r>
              <a:rPr kumimoji="1" lang="en-US" altLang="ja-JP" sz="1700" dirty="0" smtClean="0"/>
              <a:t>2003)</a:t>
            </a:r>
            <a:r>
              <a:rPr kumimoji="1" lang="ja-JP" altLang="en-US" sz="1700" dirty="0" smtClean="0"/>
              <a:t> </a:t>
            </a:r>
            <a:endParaRPr kumimoji="1" lang="en-US" altLang="ja-JP" sz="1700" dirty="0" smtClean="0"/>
          </a:p>
          <a:p>
            <a:endParaRPr lang="en-US" altLang="ja-JP" b="1" i="1" dirty="0" smtClean="0"/>
          </a:p>
          <a:p>
            <a:pPr marL="0" indent="0">
              <a:buNone/>
            </a:pPr>
            <a:endParaRPr lang="en-US" altLang="ja-JP" b="1" i="1" dirty="0"/>
          </a:p>
          <a:p>
            <a:r>
              <a:rPr lang="en-US" altLang="ja-JP" b="1" i="1" dirty="0" smtClean="0"/>
              <a:t>C</a:t>
            </a:r>
            <a:r>
              <a:rPr kumimoji="1" lang="en-US" altLang="ja-JP" b="1" i="1" dirty="0" smtClean="0"/>
              <a:t>ompetitive</a:t>
            </a:r>
            <a:r>
              <a:rPr kumimoji="1" lang="ja-JP" altLang="en-US" b="1" i="1" dirty="0" smtClean="0"/>
              <a:t> </a:t>
            </a:r>
            <a:r>
              <a:rPr lang="en-US" altLang="ja-JP" b="1" i="1" dirty="0" smtClean="0"/>
              <a:t>accretion </a:t>
            </a:r>
            <a:r>
              <a:rPr lang="en-US" altLang="ja-JP" sz="1700" dirty="0" smtClean="0"/>
              <a:t>(</a:t>
            </a:r>
            <a:r>
              <a:rPr lang="en-US" altLang="ja-JP" sz="1700" dirty="0" err="1" smtClean="0"/>
              <a:t>Bonnell</a:t>
            </a:r>
            <a:r>
              <a:rPr lang="en-US" altLang="ja-JP" sz="1700" dirty="0" smtClean="0"/>
              <a:t> et  al. 2001)</a:t>
            </a:r>
          </a:p>
          <a:p>
            <a:pPr lvl="1"/>
            <a:endParaRPr lang="en-US" altLang="ja-JP" dirty="0" smtClean="0"/>
          </a:p>
        </p:txBody>
      </p:sp>
      <p:sp>
        <p:nvSpPr>
          <p:cNvPr id="2" name="タイトル 1"/>
          <p:cNvSpPr>
            <a:spLocks noGrp="1"/>
          </p:cNvSpPr>
          <p:nvPr>
            <p:ph type="title"/>
          </p:nvPr>
        </p:nvSpPr>
        <p:spPr>
          <a:xfrm>
            <a:off x="402511" y="64028"/>
            <a:ext cx="8229600" cy="910695"/>
          </a:xfrm>
        </p:spPr>
        <p:txBody>
          <a:bodyPr/>
          <a:lstStyle/>
          <a:p>
            <a:r>
              <a:rPr kumimoji="1" lang="en-US" altLang="ja-JP" dirty="0" smtClean="0"/>
              <a:t>High-Mass Star Formation</a:t>
            </a:r>
            <a:endParaRPr kumimoji="1" lang="ja-JP" altLang="en-US" dirty="0"/>
          </a:p>
        </p:txBody>
      </p:sp>
      <p:pic>
        <p:nvPicPr>
          <p:cNvPr id="4" name="図 3" descr="CAmode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1079" y="1577927"/>
            <a:ext cx="5100520" cy="1178777"/>
          </a:xfrm>
          <a:prstGeom prst="rect">
            <a:avLst/>
          </a:prstGeom>
        </p:spPr>
      </p:pic>
      <p:pic>
        <p:nvPicPr>
          <p:cNvPr id="5" name="図 4" descr="CoAmode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2921" y="3311262"/>
            <a:ext cx="5396407" cy="1243163"/>
          </a:xfrm>
          <a:prstGeom prst="rect">
            <a:avLst/>
          </a:prstGeom>
        </p:spPr>
      </p:pic>
      <p:sp>
        <p:nvSpPr>
          <p:cNvPr id="6" name="角丸四角形 5"/>
          <p:cNvSpPr/>
          <p:nvPr/>
        </p:nvSpPr>
        <p:spPr>
          <a:xfrm>
            <a:off x="1738923" y="4730470"/>
            <a:ext cx="5978769" cy="75636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solidFill>
                  <a:schemeClr val="bg1"/>
                </a:solidFill>
              </a:rPr>
              <a:t>初期状態を知ることが非常に重要</a:t>
            </a:r>
            <a:endParaRPr lang="en-US" altLang="ja-JP" sz="2800" dirty="0" smtClean="0">
              <a:solidFill>
                <a:schemeClr val="bg1"/>
              </a:solidFill>
            </a:endParaRPr>
          </a:p>
        </p:txBody>
      </p:sp>
      <p:sp>
        <p:nvSpPr>
          <p:cNvPr id="13" name="角丸四角形 12"/>
          <p:cNvSpPr/>
          <p:nvPr/>
        </p:nvSpPr>
        <p:spPr>
          <a:xfrm>
            <a:off x="1738923" y="6018928"/>
            <a:ext cx="5978769" cy="466762"/>
          </a:xfrm>
          <a:prstGeom prst="round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chemeClr val="bg1"/>
                </a:solidFill>
              </a:rPr>
              <a:t>“</a:t>
            </a:r>
            <a:r>
              <a:rPr lang="ja-JP" altLang="en-US" dirty="0" smtClean="0">
                <a:solidFill>
                  <a:schemeClr val="bg1"/>
                </a:solidFill>
              </a:rPr>
              <a:t>星なし</a:t>
            </a:r>
            <a:r>
              <a:rPr lang="en-US" altLang="ja-JP" dirty="0" smtClean="0">
                <a:solidFill>
                  <a:schemeClr val="bg1"/>
                </a:solidFill>
              </a:rPr>
              <a:t>”</a:t>
            </a:r>
            <a:r>
              <a:rPr lang="ja-JP" altLang="en-US" dirty="0" smtClean="0">
                <a:solidFill>
                  <a:schemeClr val="bg1"/>
                </a:solidFill>
              </a:rPr>
              <a:t>大質量クランプの統計的研究が重要</a:t>
            </a:r>
            <a:endParaRPr lang="en-US" altLang="ja-JP" dirty="0" smtClean="0">
              <a:solidFill>
                <a:schemeClr val="bg1"/>
              </a:solidFill>
            </a:endParaRPr>
          </a:p>
        </p:txBody>
      </p:sp>
      <p:sp>
        <p:nvSpPr>
          <p:cNvPr id="7" name="下矢印 6"/>
          <p:cNvSpPr/>
          <p:nvPr/>
        </p:nvSpPr>
        <p:spPr>
          <a:xfrm>
            <a:off x="4269153" y="5588743"/>
            <a:ext cx="918308" cy="24272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8500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3377"/>
            <a:ext cx="8229600" cy="812802"/>
          </a:xfrm>
        </p:spPr>
        <p:txBody>
          <a:bodyPr>
            <a:normAutofit/>
          </a:bodyPr>
          <a:lstStyle/>
          <a:p>
            <a:r>
              <a:rPr lang="en-US" altLang="ja-JP" sz="3600" dirty="0" smtClean="0"/>
              <a:t>“</a:t>
            </a:r>
            <a:r>
              <a:rPr lang="ja-JP" altLang="ja-JP" sz="3600" dirty="0" smtClean="0"/>
              <a:t>7</a:t>
            </a:r>
            <a:r>
              <a:rPr lang="en-US" altLang="ja-JP" sz="3600" dirty="0" smtClean="0"/>
              <a:t>0</a:t>
            </a:r>
            <a:r>
              <a:rPr lang="ja-JP" altLang="en-US" sz="3600" dirty="0" smtClean="0"/>
              <a:t> </a:t>
            </a:r>
            <a:r>
              <a:rPr lang="en-US" altLang="ja-JP" sz="3600" dirty="0" smtClean="0"/>
              <a:t>µm</a:t>
            </a:r>
            <a:r>
              <a:rPr lang="ja-JP" altLang="en-US" sz="3600" dirty="0" smtClean="0"/>
              <a:t> </a:t>
            </a:r>
            <a:r>
              <a:rPr lang="en-US" altLang="ja-JP" sz="3600" dirty="0" smtClean="0"/>
              <a:t>Dark”</a:t>
            </a:r>
            <a:r>
              <a:rPr lang="ja-JP" altLang="en-US" sz="3600" dirty="0" smtClean="0"/>
              <a:t> </a:t>
            </a:r>
            <a:r>
              <a:rPr lang="en-US" altLang="ja-JP" sz="3600" dirty="0" smtClean="0"/>
              <a:t>High-Mass Clumps</a:t>
            </a:r>
            <a:endParaRPr kumimoji="1" lang="ja-JP" altLang="en-US" sz="3600" dirty="0"/>
          </a:p>
        </p:txBody>
      </p:sp>
      <p:pic>
        <p:nvPicPr>
          <p:cNvPr id="4" name="Picture 5" descr="SimIR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34" y="1592955"/>
            <a:ext cx="7742166" cy="5357596"/>
          </a:xfrm>
          <a:prstGeom prst="rect">
            <a:avLst/>
          </a:prstGeom>
          <a:noFill/>
          <a:extLst>
            <a:ext uri="{909E8E84-426E-40dd-AFC4-6F175D3DCCD1}">
              <a14:hiddenFill xmlns:a14="http://schemas.microsoft.com/office/drawing/2010/main">
                <a:solidFill>
                  <a:srgbClr val="FFFFFF"/>
                </a:solidFill>
              </a14:hiddenFill>
            </a:ext>
          </a:extLst>
        </p:spPr>
      </p:pic>
      <p:sp>
        <p:nvSpPr>
          <p:cNvPr id="6" name="コンテンツ プレースホルダー 5"/>
          <p:cNvSpPr>
            <a:spLocks noGrp="1"/>
          </p:cNvSpPr>
          <p:nvPr>
            <p:ph idx="1"/>
          </p:nvPr>
        </p:nvSpPr>
        <p:spPr>
          <a:xfrm>
            <a:off x="457200" y="990018"/>
            <a:ext cx="8229600" cy="4525963"/>
          </a:xfrm>
        </p:spPr>
        <p:txBody>
          <a:bodyPr/>
          <a:lstStyle/>
          <a:p>
            <a:r>
              <a:rPr lang="en-US" altLang="ja-JP" dirty="0"/>
              <a:t>e</a:t>
            </a:r>
            <a:r>
              <a:rPr kumimoji="1" lang="en-US" altLang="ja-JP" dirty="0" smtClean="0"/>
              <a:t>.g.</a:t>
            </a:r>
            <a:r>
              <a:rPr kumimoji="1" lang="ja-JP" altLang="en-US" dirty="0" smtClean="0"/>
              <a:t> </a:t>
            </a:r>
            <a:r>
              <a:rPr kumimoji="1" lang="en-US" altLang="ja-JP" dirty="0" smtClean="0"/>
              <a:t>G29.55+00.18</a:t>
            </a:r>
            <a:r>
              <a:rPr kumimoji="1" lang="ja-JP" altLang="en-US" dirty="0" smtClean="0"/>
              <a:t> </a:t>
            </a:r>
            <a:r>
              <a:rPr kumimoji="1" lang="en-US" altLang="ja-JP" dirty="0" smtClean="0"/>
              <a:t>(</a:t>
            </a:r>
            <a:r>
              <a:rPr kumimoji="1" lang="en-US" altLang="ja-JP" sz="1800" dirty="0" err="1" smtClean="0"/>
              <a:t>Stamatellos</a:t>
            </a:r>
            <a:r>
              <a:rPr kumimoji="1" lang="en-US" altLang="ja-JP" sz="1800" dirty="0" smtClean="0"/>
              <a:t> et al. 2010</a:t>
            </a:r>
            <a:r>
              <a:rPr kumimoji="1" lang="en-US" altLang="ja-JP" dirty="0" smtClean="0"/>
              <a:t>)</a:t>
            </a:r>
            <a:endParaRPr kumimoji="1" lang="ja-JP" altLang="en-US" dirty="0"/>
          </a:p>
        </p:txBody>
      </p:sp>
      <p:cxnSp>
        <p:nvCxnSpPr>
          <p:cNvPr id="5" name="直線コネクタ 4"/>
          <p:cNvCxnSpPr/>
          <p:nvPr/>
        </p:nvCxnSpPr>
        <p:spPr>
          <a:xfrm>
            <a:off x="6371167" y="1950983"/>
            <a:ext cx="0" cy="2315633"/>
          </a:xfrm>
          <a:prstGeom prst="line">
            <a:avLst/>
          </a:prstGeom>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5997025" y="1625018"/>
            <a:ext cx="782148" cy="369332"/>
          </a:xfrm>
          <a:prstGeom prst="rect">
            <a:avLst/>
          </a:prstGeom>
          <a:noFill/>
        </p:spPr>
        <p:txBody>
          <a:bodyPr wrap="none" rtlCol="0">
            <a:spAutoFit/>
          </a:bodyPr>
          <a:lstStyle/>
          <a:p>
            <a:r>
              <a:rPr kumimoji="1" lang="en-US" altLang="ja-JP" dirty="0" smtClean="0">
                <a:solidFill>
                  <a:srgbClr val="0000FF"/>
                </a:solidFill>
              </a:rPr>
              <a:t>70 µm</a:t>
            </a:r>
            <a:endParaRPr kumimoji="1" lang="ja-JP" altLang="en-US" dirty="0">
              <a:solidFill>
                <a:srgbClr val="0000FF"/>
              </a:solidFill>
            </a:endParaRPr>
          </a:p>
        </p:txBody>
      </p:sp>
      <p:sp>
        <p:nvSpPr>
          <p:cNvPr id="7" name="正方形/長方形 6"/>
          <p:cNvSpPr/>
          <p:nvPr/>
        </p:nvSpPr>
        <p:spPr>
          <a:xfrm>
            <a:off x="457200" y="4460005"/>
            <a:ext cx="4932481" cy="257521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904926" y="4592919"/>
            <a:ext cx="4932481" cy="244229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568451" y="4868616"/>
            <a:ext cx="8268956" cy="1351341"/>
          </a:xfrm>
          <a:prstGeom prst="roundRect">
            <a:avLst/>
          </a:prstGeom>
          <a:solidFill>
            <a:schemeClr val="tx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3200" baseline="30000" dirty="0">
                <a:solidFill>
                  <a:srgbClr val="000000"/>
                </a:solidFill>
              </a:rPr>
              <a:t>70 </a:t>
            </a:r>
            <a:r>
              <a:rPr lang="en-US" altLang="ja-JP" sz="3200" baseline="30000" dirty="0" err="1">
                <a:solidFill>
                  <a:srgbClr val="000000"/>
                </a:solidFill>
              </a:rPr>
              <a:t>μm</a:t>
            </a:r>
            <a:r>
              <a:rPr lang="en-US" altLang="ja-JP" sz="3200" baseline="30000" dirty="0">
                <a:solidFill>
                  <a:srgbClr val="000000"/>
                </a:solidFill>
              </a:rPr>
              <a:t> dark </a:t>
            </a:r>
            <a:r>
              <a:rPr lang="en-US" altLang="ja-JP" sz="3200" baseline="30000" dirty="0" smtClean="0">
                <a:solidFill>
                  <a:srgbClr val="000000"/>
                </a:solidFill>
              </a:rPr>
              <a:t>high-mass clumps are </a:t>
            </a:r>
            <a:r>
              <a:rPr lang="en-US" altLang="ja-JP" sz="3200" baseline="30000" dirty="0">
                <a:solidFill>
                  <a:srgbClr val="000000"/>
                </a:solidFill>
              </a:rPr>
              <a:t>thought to </a:t>
            </a:r>
            <a:r>
              <a:rPr lang="en-US" altLang="ja-JP" sz="3200" baseline="30000" dirty="0" smtClean="0">
                <a:solidFill>
                  <a:srgbClr val="000000"/>
                </a:solidFill>
              </a:rPr>
              <a:t>be </a:t>
            </a:r>
            <a:r>
              <a:rPr lang="en-US" altLang="ja-JP" sz="3200" baseline="30000" dirty="0">
                <a:solidFill>
                  <a:srgbClr val="000000"/>
                </a:solidFill>
              </a:rPr>
              <a:t>ideal targets, </a:t>
            </a:r>
            <a:endParaRPr lang="en-US" altLang="ja-JP" sz="3200" baseline="30000" dirty="0" smtClean="0">
              <a:solidFill>
                <a:srgbClr val="000000"/>
              </a:solidFill>
            </a:endParaRPr>
          </a:p>
          <a:p>
            <a:pPr algn="ctr"/>
            <a:r>
              <a:rPr lang="en-US" altLang="ja-JP" sz="3200" baseline="30000" dirty="0" smtClean="0">
                <a:solidFill>
                  <a:srgbClr val="000000"/>
                </a:solidFill>
              </a:rPr>
              <a:t>in order to investigate initial conditions of high-mass star </a:t>
            </a:r>
            <a:r>
              <a:rPr lang="en-US" altLang="ja-JP" sz="3200" baseline="30000" dirty="0" err="1" smtClean="0">
                <a:solidFill>
                  <a:srgbClr val="000000"/>
                </a:solidFill>
              </a:rPr>
              <a:t>formaiton</a:t>
            </a:r>
            <a:r>
              <a:rPr lang="en-US" altLang="ja-JP" sz="3200" baseline="30000" dirty="0" smtClean="0">
                <a:solidFill>
                  <a:srgbClr val="000000"/>
                </a:solidFill>
              </a:rPr>
              <a:t>,</a:t>
            </a:r>
          </a:p>
          <a:p>
            <a:pPr algn="ctr"/>
            <a:r>
              <a:rPr lang="en-US" altLang="ja-JP" sz="3200" baseline="30000" dirty="0" smtClean="0">
                <a:solidFill>
                  <a:srgbClr val="000000"/>
                </a:solidFill>
              </a:rPr>
              <a:t>because they are very cold (∼10 K) and massive (&gt; 500 </a:t>
            </a:r>
            <a:r>
              <a:rPr lang="en-US" altLang="ja-JP" sz="3200" i="1" baseline="30000" dirty="0" err="1" smtClean="0">
                <a:solidFill>
                  <a:srgbClr val="000000"/>
                </a:solidFill>
              </a:rPr>
              <a:t>M</a:t>
            </a:r>
            <a:r>
              <a:rPr lang="en-US" altLang="ja-JP" sz="3200" baseline="-25000" dirty="0" err="1" smtClean="0">
                <a:solidFill>
                  <a:srgbClr val="000000"/>
                </a:solidFill>
              </a:rPr>
              <a:t>sun</a:t>
            </a:r>
            <a:r>
              <a:rPr lang="en-US" altLang="ja-JP" sz="3200" baseline="30000" dirty="0" smtClean="0">
                <a:solidFill>
                  <a:srgbClr val="000000"/>
                </a:solidFill>
              </a:rPr>
              <a:t>).</a:t>
            </a:r>
            <a:endParaRPr kumimoji="1" lang="ja-JP" altLang="en-US" sz="3200" dirty="0">
              <a:solidFill>
                <a:srgbClr val="000000"/>
              </a:solidFill>
            </a:endParaRPr>
          </a:p>
        </p:txBody>
      </p:sp>
      <p:sp>
        <p:nvSpPr>
          <p:cNvPr id="11" name="テキスト ボックス 10"/>
          <p:cNvSpPr txBox="1"/>
          <p:nvPr/>
        </p:nvSpPr>
        <p:spPr>
          <a:xfrm>
            <a:off x="7456956" y="1994350"/>
            <a:ext cx="705730" cy="369332"/>
          </a:xfrm>
          <a:prstGeom prst="rect">
            <a:avLst/>
          </a:prstGeom>
          <a:noFill/>
        </p:spPr>
        <p:txBody>
          <a:bodyPr wrap="none" rtlCol="0">
            <a:spAutoFit/>
          </a:bodyPr>
          <a:lstStyle/>
          <a:p>
            <a:r>
              <a:rPr kumimoji="1" lang="en-US" altLang="ja-JP" dirty="0" smtClean="0">
                <a:solidFill>
                  <a:srgbClr val="000000"/>
                </a:solidFill>
              </a:rPr>
              <a:t>~10</a:t>
            </a:r>
            <a:r>
              <a:rPr kumimoji="1" lang="ja-JP" altLang="en-US" dirty="0" smtClean="0">
                <a:solidFill>
                  <a:srgbClr val="000000"/>
                </a:solidFill>
              </a:rPr>
              <a:t> </a:t>
            </a:r>
            <a:r>
              <a:rPr kumimoji="1" lang="en-US" altLang="ja-JP" dirty="0" smtClean="0">
                <a:solidFill>
                  <a:srgbClr val="000000"/>
                </a:solidFill>
              </a:rPr>
              <a:t>K</a:t>
            </a:r>
            <a:endParaRPr kumimoji="1" lang="ja-JP" altLang="en-US" dirty="0">
              <a:solidFill>
                <a:srgbClr val="000000"/>
              </a:solidFill>
            </a:endParaRPr>
          </a:p>
        </p:txBody>
      </p:sp>
    </p:spTree>
    <p:extLst>
      <p:ext uri="{BB962C8B-B14F-4D97-AF65-F5344CB8AC3E}">
        <p14:creationId xmlns:p14="http://schemas.microsoft.com/office/powerpoint/2010/main" val="4376557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dirty="0" smtClean="0"/>
              <a:t>Survey of 70 µm Dark High-Mass Clumps</a:t>
            </a:r>
            <a:br>
              <a:rPr lang="en-US" altLang="ja-JP" sz="3600" dirty="0" smtClean="0"/>
            </a:br>
            <a:r>
              <a:rPr lang="en-US" altLang="ja-JP" sz="3600" dirty="0" smtClean="0"/>
              <a:t>with ALMA</a:t>
            </a:r>
            <a:endParaRPr kumimoji="1" lang="ja-JP" altLang="en-US" sz="3600" dirty="0"/>
          </a:p>
        </p:txBody>
      </p:sp>
      <p:sp>
        <p:nvSpPr>
          <p:cNvPr id="3" name="コンテンツ プレースホルダー 2"/>
          <p:cNvSpPr>
            <a:spLocks noGrp="1"/>
          </p:cNvSpPr>
          <p:nvPr>
            <p:ph idx="1"/>
          </p:nvPr>
        </p:nvSpPr>
        <p:spPr/>
        <p:txBody>
          <a:bodyPr>
            <a:normAutofit lnSpcReduction="10000"/>
          </a:bodyPr>
          <a:lstStyle/>
          <a:p>
            <a:r>
              <a:rPr kumimoji="1" lang="en-US" altLang="ja-JP" dirty="0" smtClean="0"/>
              <a:t>PI: Patricio </a:t>
            </a:r>
            <a:r>
              <a:rPr kumimoji="1" lang="en-US" altLang="ja-JP" dirty="0" err="1" smtClean="0"/>
              <a:t>Sanhueza</a:t>
            </a:r>
            <a:r>
              <a:rPr kumimoji="1" lang="en-US" altLang="ja-JP" dirty="0" smtClean="0"/>
              <a:t> (NAOJ)</a:t>
            </a:r>
          </a:p>
          <a:p>
            <a:pPr lvl="1"/>
            <a:r>
              <a:rPr lang="en-US" altLang="ja-JP" dirty="0"/>
              <a:t>“A survey of </a:t>
            </a:r>
            <a:r>
              <a:rPr lang="en-US" altLang="ja-JP" dirty="0" err="1"/>
              <a:t>prestellar</a:t>
            </a:r>
            <a:r>
              <a:rPr lang="en-US" altLang="ja-JP" dirty="0"/>
              <a:t>, high-mass cluster-forming clumps: constraining models of high-mass star formation</a:t>
            </a:r>
            <a:r>
              <a:rPr lang="en-US" altLang="ja-JP" dirty="0" smtClean="0"/>
              <a:t>”</a:t>
            </a:r>
          </a:p>
          <a:p>
            <a:pPr lvl="2"/>
            <a:r>
              <a:rPr lang="en-US" altLang="ja-JP" dirty="0" smtClean="0"/>
              <a:t>70</a:t>
            </a:r>
            <a:r>
              <a:rPr lang="ja-JP" altLang="en-US" dirty="0" smtClean="0"/>
              <a:t> </a:t>
            </a:r>
            <a:r>
              <a:rPr lang="en-US" altLang="ja-JP" dirty="0" smtClean="0"/>
              <a:t>µm Dark High-Mass Clumps </a:t>
            </a:r>
            <a:r>
              <a:rPr lang="en-US" altLang="ja-JP" sz="3600" b="1" dirty="0" smtClean="0"/>
              <a:t>(</a:t>
            </a:r>
            <a:r>
              <a:rPr lang="en-US" altLang="ja-JP" sz="3600" b="1" dirty="0" smtClean="0">
                <a:solidFill>
                  <a:srgbClr val="FF0000"/>
                </a:solidFill>
              </a:rPr>
              <a:t>40</a:t>
            </a:r>
            <a:r>
              <a:rPr lang="en-US" altLang="ja-JP" sz="3600" b="1" dirty="0" smtClean="0"/>
              <a:t>)</a:t>
            </a:r>
          </a:p>
          <a:p>
            <a:pPr lvl="3"/>
            <a:r>
              <a:rPr lang="en-US" altLang="ja-JP" dirty="0"/>
              <a:t> </a:t>
            </a:r>
            <a:r>
              <a:rPr lang="en-US" altLang="ja-JP" dirty="0" smtClean="0"/>
              <a:t>12 targets have been observed and the data have been reduced.</a:t>
            </a:r>
          </a:p>
          <a:p>
            <a:pPr lvl="4"/>
            <a:r>
              <a:rPr lang="en-US" altLang="ja-JP" dirty="0" smtClean="0"/>
              <a:t>Resolution: 1”.5</a:t>
            </a:r>
          </a:p>
          <a:p>
            <a:pPr lvl="4"/>
            <a:r>
              <a:rPr lang="en-US" altLang="ja-JP" dirty="0" smtClean="0"/>
              <a:t>12 m array &amp; ACA &amp; Total Power</a:t>
            </a:r>
          </a:p>
          <a:p>
            <a:pPr lvl="4"/>
            <a:r>
              <a:rPr lang="ja-JP" altLang="ja-JP" dirty="0" smtClean="0"/>
              <a:t>B</a:t>
            </a:r>
            <a:r>
              <a:rPr lang="en-US" altLang="ja-JP" dirty="0" smtClean="0"/>
              <a:t>and</a:t>
            </a:r>
            <a:r>
              <a:rPr lang="ja-JP" altLang="en-US" dirty="0" smtClean="0"/>
              <a:t> </a:t>
            </a:r>
            <a:r>
              <a:rPr lang="en-US" altLang="ja-JP" dirty="0" smtClean="0"/>
              <a:t>6</a:t>
            </a:r>
            <a:endParaRPr lang="en-US" altLang="ja-JP" dirty="0" smtClean="0"/>
          </a:p>
          <a:p>
            <a:pPr lvl="5"/>
            <a:r>
              <a:rPr lang="en-US" altLang="ja-JP" baseline="30000" dirty="0" smtClean="0"/>
              <a:t>12</a:t>
            </a:r>
            <a:r>
              <a:rPr lang="en-US" altLang="ja-JP" dirty="0" smtClean="0"/>
              <a:t>CO</a:t>
            </a:r>
            <a:r>
              <a:rPr lang="en-US" altLang="ja-JP" dirty="0" smtClean="0"/>
              <a:t>, C</a:t>
            </a:r>
            <a:r>
              <a:rPr lang="en-US" altLang="ja-JP" baseline="30000" dirty="0" smtClean="0"/>
              <a:t>18</a:t>
            </a:r>
            <a:r>
              <a:rPr lang="en-US" altLang="ja-JP" dirty="0" smtClean="0"/>
              <a:t>O,  </a:t>
            </a:r>
            <a:r>
              <a:rPr lang="en-US" altLang="ja-JP" dirty="0" err="1" smtClean="0"/>
              <a:t>SiO</a:t>
            </a:r>
            <a:r>
              <a:rPr lang="en-US" altLang="ja-JP" dirty="0" smtClean="0"/>
              <a:t>, H</a:t>
            </a:r>
            <a:r>
              <a:rPr lang="en-US" altLang="ja-JP" baseline="-25000" dirty="0" smtClean="0"/>
              <a:t>2</a:t>
            </a:r>
            <a:r>
              <a:rPr lang="en-US" altLang="ja-JP" dirty="0" smtClean="0"/>
              <a:t>CO, N</a:t>
            </a:r>
            <a:r>
              <a:rPr lang="en-US" altLang="ja-JP" baseline="-25000" dirty="0" smtClean="0"/>
              <a:t>2</a:t>
            </a:r>
            <a:r>
              <a:rPr lang="en-US" altLang="ja-JP" dirty="0" smtClean="0"/>
              <a:t>D</a:t>
            </a:r>
            <a:r>
              <a:rPr lang="en-US" altLang="ja-JP" baseline="30000" dirty="0" smtClean="0"/>
              <a:t>+</a:t>
            </a:r>
            <a:r>
              <a:rPr lang="en-US" altLang="ja-JP" dirty="0" smtClean="0"/>
              <a:t>, DCO</a:t>
            </a:r>
            <a:r>
              <a:rPr lang="en-US" altLang="ja-JP" baseline="30000" dirty="0" smtClean="0"/>
              <a:t>+</a:t>
            </a:r>
            <a:r>
              <a:rPr lang="en-US" altLang="ja-JP" dirty="0" smtClean="0"/>
              <a:t>, DCN, </a:t>
            </a:r>
            <a:r>
              <a:rPr lang="en-US" altLang="ja-JP" dirty="0" err="1" smtClean="0"/>
              <a:t>etc</a:t>
            </a:r>
            <a:endParaRPr lang="en-US" altLang="ja-JP" dirty="0" smtClean="0"/>
          </a:p>
          <a:p>
            <a:pPr lvl="3"/>
            <a:endParaRPr lang="en-US" altLang="ja-JP" dirty="0"/>
          </a:p>
        </p:txBody>
      </p:sp>
    </p:spTree>
    <p:extLst>
      <p:ext uri="{BB962C8B-B14F-4D97-AF65-F5344CB8AC3E}">
        <p14:creationId xmlns:p14="http://schemas.microsoft.com/office/powerpoint/2010/main" val="20079031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en-US" altLang="ja-JP" dirty="0" smtClean="0"/>
              <a:t>G14.49-0.14</a:t>
            </a:r>
            <a:endParaRPr kumimoji="1" lang="ja-JP" altLang="en-US" dirty="0"/>
          </a:p>
        </p:txBody>
      </p:sp>
      <p:sp>
        <p:nvSpPr>
          <p:cNvPr id="3" name="コンテンツ プレースホルダー 2"/>
          <p:cNvSpPr>
            <a:spLocks noGrp="1"/>
          </p:cNvSpPr>
          <p:nvPr>
            <p:ph idx="1"/>
          </p:nvPr>
        </p:nvSpPr>
        <p:spPr>
          <a:xfrm>
            <a:off x="183608" y="1313325"/>
            <a:ext cx="3337340" cy="4525963"/>
          </a:xfrm>
        </p:spPr>
        <p:txBody>
          <a:bodyPr/>
          <a:lstStyle/>
          <a:p>
            <a:r>
              <a:rPr lang="en-US" altLang="ja-JP" dirty="0" smtClean="0"/>
              <a:t>Distance</a:t>
            </a:r>
          </a:p>
          <a:p>
            <a:pPr lvl="1"/>
            <a:r>
              <a:rPr kumimoji="1" lang="en-US" altLang="ja-JP" dirty="0" smtClean="0"/>
              <a:t>3.9 </a:t>
            </a:r>
            <a:r>
              <a:rPr kumimoji="1" lang="en-US" altLang="ja-JP" dirty="0" err="1" smtClean="0"/>
              <a:t>kpc</a:t>
            </a:r>
            <a:endParaRPr kumimoji="1" lang="en-US" altLang="ja-JP" dirty="0" smtClean="0"/>
          </a:p>
          <a:p>
            <a:r>
              <a:rPr lang="en-US" altLang="ja-JP" dirty="0" smtClean="0"/>
              <a:t>Mass</a:t>
            </a:r>
          </a:p>
          <a:p>
            <a:pPr lvl="1"/>
            <a:r>
              <a:rPr kumimoji="1" lang="en-US" altLang="ja-JP" dirty="0" smtClean="0"/>
              <a:t>5200 </a:t>
            </a:r>
            <a:r>
              <a:rPr kumimoji="1" lang="en-US" altLang="ja-JP" i="1" dirty="0" err="1" smtClean="0"/>
              <a:t>M</a:t>
            </a:r>
            <a:r>
              <a:rPr kumimoji="1" lang="en-US" altLang="ja-JP" baseline="-25000" dirty="0" err="1" smtClean="0"/>
              <a:t>sun</a:t>
            </a:r>
            <a:endParaRPr kumimoji="1" lang="en-US" altLang="ja-JP" baseline="-25000" dirty="0" smtClean="0"/>
          </a:p>
          <a:p>
            <a:r>
              <a:rPr lang="en-US" altLang="ja-JP" dirty="0" smtClean="0"/>
              <a:t>Radius</a:t>
            </a:r>
          </a:p>
          <a:p>
            <a:pPr lvl="1"/>
            <a:r>
              <a:rPr kumimoji="1" lang="en-US" altLang="ja-JP" dirty="0" smtClean="0"/>
              <a:t>1.2 pc</a:t>
            </a:r>
          </a:p>
          <a:p>
            <a:r>
              <a:rPr lang="en-US" altLang="ja-JP" dirty="0" smtClean="0"/>
              <a:t>Temperature</a:t>
            </a:r>
          </a:p>
          <a:p>
            <a:pPr lvl="1"/>
            <a:r>
              <a:rPr kumimoji="1" lang="en-US" altLang="ja-JP" dirty="0" smtClean="0"/>
              <a:t>13 K</a:t>
            </a:r>
            <a:endParaRPr kumimoji="1" lang="ja-JP" altLang="en-US" dirty="0"/>
          </a:p>
        </p:txBody>
      </p:sp>
      <p:pic>
        <p:nvPicPr>
          <p:cNvPr id="4" name="図 3" descr="G14_70um_ATRA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876" y="1055797"/>
            <a:ext cx="6045200" cy="5626100"/>
          </a:xfrm>
          <a:prstGeom prst="rect">
            <a:avLst/>
          </a:prstGeom>
        </p:spPr>
      </p:pic>
      <p:sp>
        <p:nvSpPr>
          <p:cNvPr id="5" name="正方形/長方形 4"/>
          <p:cNvSpPr/>
          <p:nvPr/>
        </p:nvSpPr>
        <p:spPr>
          <a:xfrm>
            <a:off x="6120227" y="3434741"/>
            <a:ext cx="336612" cy="351888"/>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17357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fontScale="90000"/>
          </a:bodyPr>
          <a:lstStyle/>
          <a:p>
            <a:r>
              <a:rPr kumimoji="1" lang="en-US" altLang="ja-JP" dirty="0" smtClean="0"/>
              <a:t>Results</a:t>
            </a:r>
            <a:br>
              <a:rPr kumimoji="1" lang="en-US" altLang="ja-JP" dirty="0" smtClean="0"/>
            </a:br>
            <a:r>
              <a:rPr lang="en-US" altLang="ja-JP" dirty="0" smtClean="0"/>
              <a:t>Continuum</a:t>
            </a:r>
            <a:endParaRPr kumimoji="1" lang="ja-JP" altLang="en-US" dirty="0"/>
          </a:p>
        </p:txBody>
      </p:sp>
      <p:sp>
        <p:nvSpPr>
          <p:cNvPr id="3" name="角丸四角形 2"/>
          <p:cNvSpPr/>
          <p:nvPr/>
        </p:nvSpPr>
        <p:spPr>
          <a:xfrm>
            <a:off x="5444105" y="5032477"/>
            <a:ext cx="3242695" cy="1140648"/>
          </a:xfrm>
          <a:prstGeom prst="roundRect">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3200" dirty="0" smtClean="0">
                <a:solidFill>
                  <a:schemeClr val="bg1"/>
                </a:solidFill>
              </a:rPr>
              <a:t>49 Cores</a:t>
            </a:r>
          </a:p>
          <a:p>
            <a:r>
              <a:rPr kumimoji="1" lang="ja-JP" altLang="en-US" sz="3200" dirty="0" smtClean="0">
                <a:solidFill>
                  <a:schemeClr val="bg1"/>
                </a:solidFill>
              </a:rPr>
              <a:t>　</a:t>
            </a:r>
            <a:r>
              <a:rPr kumimoji="1" lang="en-US" altLang="ja-JP" sz="3200" dirty="0" smtClean="0">
                <a:solidFill>
                  <a:schemeClr val="bg1"/>
                </a:solidFill>
              </a:rPr>
              <a:t>Mass &lt; 21 </a:t>
            </a:r>
            <a:r>
              <a:rPr kumimoji="1" lang="en-US" altLang="ja-JP" sz="3200" i="1" dirty="0" err="1" smtClean="0">
                <a:solidFill>
                  <a:schemeClr val="bg1"/>
                </a:solidFill>
              </a:rPr>
              <a:t>M</a:t>
            </a:r>
            <a:r>
              <a:rPr kumimoji="1" lang="en-US" altLang="ja-JP" sz="3200" i="1" baseline="-25000" dirty="0" err="1" smtClean="0">
                <a:solidFill>
                  <a:schemeClr val="bg1"/>
                </a:solidFill>
              </a:rPr>
              <a:t>sun</a:t>
            </a:r>
            <a:endParaRPr kumimoji="1" lang="en-US" altLang="ja-JP" sz="3200" i="1" baseline="-25000" dirty="0" smtClean="0">
              <a:solidFill>
                <a:schemeClr val="bg1"/>
              </a:solidFill>
            </a:endParaRPr>
          </a:p>
        </p:txBody>
      </p:sp>
    </p:spTree>
    <p:extLst>
      <p:ext uri="{BB962C8B-B14F-4D97-AF65-F5344CB8AC3E}">
        <p14:creationId xmlns:p14="http://schemas.microsoft.com/office/powerpoint/2010/main" val="12242101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Results</a:t>
            </a:r>
            <a:br>
              <a:rPr kumimoji="1" lang="en-US" altLang="ja-JP" dirty="0" smtClean="0"/>
            </a:br>
            <a:r>
              <a:rPr lang="en-US" altLang="ja-JP" dirty="0" smtClean="0"/>
              <a:t>H</a:t>
            </a:r>
            <a:r>
              <a:rPr lang="en-US" altLang="ja-JP" baseline="-25000" dirty="0" smtClean="0"/>
              <a:t>2</a:t>
            </a:r>
            <a:r>
              <a:rPr lang="en-US" altLang="ja-JP" dirty="0" smtClean="0"/>
              <a:t>CO &amp; </a:t>
            </a:r>
            <a:r>
              <a:rPr lang="en-US" altLang="ja-JP" dirty="0" err="1" smtClean="0"/>
              <a:t>SiO</a:t>
            </a:r>
            <a:endParaRPr kumimoji="1" lang="ja-JP" altLang="en-US" dirty="0"/>
          </a:p>
        </p:txBody>
      </p:sp>
      <p:sp>
        <p:nvSpPr>
          <p:cNvPr id="3" name="コンテンツ プレースホルダー 2"/>
          <p:cNvSpPr>
            <a:spLocks noGrp="1"/>
          </p:cNvSpPr>
          <p:nvPr>
            <p:ph idx="1"/>
          </p:nvPr>
        </p:nvSpPr>
        <p:spPr>
          <a:xfrm>
            <a:off x="1800929" y="5691414"/>
            <a:ext cx="6231911" cy="633643"/>
          </a:xfrm>
        </p:spPr>
        <p:txBody>
          <a:bodyPr/>
          <a:lstStyle/>
          <a:p>
            <a:r>
              <a:rPr lang="ja-JP" altLang="en-US" dirty="0" smtClean="0"/>
              <a:t>すでに星形成が始まっている。</a:t>
            </a:r>
            <a:endParaRPr kumimoji="1" lang="ja-JP" altLang="en-US" dirty="0"/>
          </a:p>
        </p:txBody>
      </p:sp>
    </p:spTree>
    <p:extLst>
      <p:ext uri="{BB962C8B-B14F-4D97-AF65-F5344CB8AC3E}">
        <p14:creationId xmlns:p14="http://schemas.microsoft.com/office/powerpoint/2010/main" val="35784506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2649"/>
            <a:ext cx="8229600" cy="1143000"/>
          </a:xfrm>
        </p:spPr>
        <p:txBody>
          <a:bodyPr/>
          <a:lstStyle/>
          <a:p>
            <a:r>
              <a:rPr kumimoji="1" lang="en-US" altLang="ja-JP" dirty="0" smtClean="0"/>
              <a:t>Implications</a:t>
            </a:r>
            <a:endParaRPr kumimoji="1" lang="ja-JP" altLang="en-US" dirty="0"/>
          </a:p>
        </p:txBody>
      </p:sp>
      <p:sp>
        <p:nvSpPr>
          <p:cNvPr id="3" name="コンテンツ プレースホルダー 2"/>
          <p:cNvSpPr>
            <a:spLocks noGrp="1"/>
          </p:cNvSpPr>
          <p:nvPr>
            <p:ph idx="1"/>
          </p:nvPr>
        </p:nvSpPr>
        <p:spPr>
          <a:xfrm>
            <a:off x="324306" y="1245649"/>
            <a:ext cx="8550212" cy="4525963"/>
          </a:xfrm>
        </p:spPr>
        <p:txBody>
          <a:bodyPr>
            <a:normAutofit lnSpcReduction="10000"/>
          </a:bodyPr>
          <a:lstStyle/>
          <a:p>
            <a:r>
              <a:rPr kumimoji="1" lang="ja-JP" altLang="en-US" dirty="0" smtClean="0"/>
              <a:t>大質量</a:t>
            </a:r>
            <a:r>
              <a:rPr kumimoji="1" lang="en-US" altLang="ja-JP" dirty="0" smtClean="0"/>
              <a:t>(&gt;25</a:t>
            </a:r>
            <a:r>
              <a:rPr kumimoji="1" lang="ja-JP" altLang="en-US" dirty="0" smtClean="0"/>
              <a:t> </a:t>
            </a:r>
            <a:r>
              <a:rPr kumimoji="1" lang="en-US" altLang="ja-JP" i="1" dirty="0" err="1" smtClean="0"/>
              <a:t>M</a:t>
            </a:r>
            <a:r>
              <a:rPr kumimoji="1" lang="en-US" altLang="ja-JP" baseline="-25000" dirty="0" err="1" smtClean="0"/>
              <a:t>sun</a:t>
            </a:r>
            <a:r>
              <a:rPr kumimoji="1" lang="en-US" altLang="ja-JP" dirty="0" smtClean="0"/>
              <a:t>)</a:t>
            </a:r>
            <a:r>
              <a:rPr kumimoji="1" lang="ja-JP" altLang="en-US" dirty="0" smtClean="0"/>
              <a:t>なコア</a:t>
            </a:r>
            <a:r>
              <a:rPr lang="ja-JP" altLang="en-US" dirty="0" smtClean="0"/>
              <a:t>がない。</a:t>
            </a:r>
            <a:endParaRPr lang="en-US" altLang="ja-JP" dirty="0" smtClean="0"/>
          </a:p>
          <a:p>
            <a:pPr lvl="1"/>
            <a:r>
              <a:rPr kumimoji="1" lang="ja-JP" altLang="en-US" dirty="0" smtClean="0"/>
              <a:t>これから質量を獲得して大きくなる必要がある。</a:t>
            </a:r>
            <a:endParaRPr kumimoji="1" lang="en-US" altLang="ja-JP" dirty="0" smtClean="0"/>
          </a:p>
          <a:p>
            <a:pPr lvl="1"/>
            <a:r>
              <a:rPr lang="ja-JP" altLang="en-US" dirty="0" smtClean="0"/>
              <a:t>大きなスケールでの質量降着が重要。</a:t>
            </a:r>
            <a:endParaRPr lang="en-US" altLang="ja-JP" dirty="0" smtClean="0"/>
          </a:p>
          <a:p>
            <a:pPr lvl="2"/>
            <a:r>
              <a:rPr lang="ja-JP" altLang="en-US" dirty="0"/>
              <a:t>比較的短いタイムスケールで形成される</a:t>
            </a:r>
            <a:r>
              <a:rPr lang="en-US" altLang="ja-JP" dirty="0" smtClean="0"/>
              <a:t>?</a:t>
            </a:r>
            <a:endParaRPr kumimoji="1" lang="en-US" altLang="ja-JP" dirty="0" smtClean="0"/>
          </a:p>
          <a:p>
            <a:pPr lvl="3"/>
            <a:r>
              <a:rPr kumimoji="1" lang="ja-JP" altLang="en-US" dirty="0" smtClean="0"/>
              <a:t>実際、他の若い天体で</a:t>
            </a:r>
            <a:r>
              <a:rPr lang="ja-JP" altLang="en-US" dirty="0" smtClean="0"/>
              <a:t>比較的大きな</a:t>
            </a:r>
            <a:r>
              <a:rPr kumimoji="1" lang="ja-JP" altLang="en-US" dirty="0" smtClean="0"/>
              <a:t>降着率が観測されている。</a:t>
            </a:r>
            <a:endParaRPr kumimoji="1" lang="en-US" altLang="ja-JP" dirty="0" smtClean="0"/>
          </a:p>
          <a:p>
            <a:pPr lvl="4"/>
            <a:r>
              <a:rPr lang="en-US" altLang="ja-JP" dirty="0" smtClean="0"/>
              <a:t>Contreras et al. 2018</a:t>
            </a:r>
          </a:p>
          <a:p>
            <a:pPr lvl="1"/>
            <a:r>
              <a:rPr lang="ja-JP" altLang="en-US" dirty="0" smtClean="0"/>
              <a:t>（ビリアル質量）</a:t>
            </a:r>
            <a:r>
              <a:rPr lang="en-US" altLang="ja-JP" dirty="0" smtClean="0"/>
              <a:t>/</a:t>
            </a:r>
            <a:r>
              <a:rPr lang="ja-JP" altLang="en-US" dirty="0" smtClean="0"/>
              <a:t>（ダストから求めた質量）＜＜１</a:t>
            </a:r>
            <a:endParaRPr lang="en-US" altLang="ja-JP" dirty="0" smtClean="0"/>
          </a:p>
          <a:p>
            <a:pPr lvl="2"/>
            <a:r>
              <a:rPr kumimoji="1" lang="ja-JP" altLang="en-US" dirty="0" smtClean="0"/>
              <a:t>不安定？</a:t>
            </a:r>
            <a:endParaRPr kumimoji="1" lang="en-US" altLang="ja-JP" dirty="0" smtClean="0"/>
          </a:p>
          <a:p>
            <a:pPr lvl="2"/>
            <a:r>
              <a:rPr lang="ja-JP" altLang="en-US" dirty="0" smtClean="0"/>
              <a:t>磁場がどの程度影響しているのかは観測が必要。</a:t>
            </a:r>
            <a:endParaRPr lang="en-US" altLang="ja-JP" dirty="0" smtClean="0"/>
          </a:p>
          <a:p>
            <a:pPr lvl="3"/>
            <a:r>
              <a:rPr kumimoji="1" lang="ja-JP" altLang="en-US" dirty="0" smtClean="0"/>
              <a:t>わりと</a:t>
            </a:r>
            <a:r>
              <a:rPr lang="ja-JP" altLang="en-US" dirty="0" smtClean="0"/>
              <a:t>効いて</a:t>
            </a:r>
            <a:r>
              <a:rPr kumimoji="1" lang="ja-JP" altLang="en-US" dirty="0" smtClean="0"/>
              <a:t>いる？</a:t>
            </a:r>
            <a:r>
              <a:rPr kumimoji="1" lang="en-US" altLang="ja-JP" dirty="0" smtClean="0"/>
              <a:t>(0.3-5.3 </a:t>
            </a:r>
            <a:r>
              <a:rPr kumimoji="1" lang="en-US" altLang="ja-JP" dirty="0" err="1" smtClean="0"/>
              <a:t>mG</a:t>
            </a:r>
            <a:r>
              <a:rPr kumimoji="1" lang="en-US" altLang="ja-JP" dirty="0" smtClean="0"/>
              <a:t>: </a:t>
            </a:r>
            <a:r>
              <a:rPr kumimoji="1" lang="en-US" altLang="ja-JP" dirty="0" err="1" smtClean="0"/>
              <a:t>Beuther</a:t>
            </a:r>
            <a:r>
              <a:rPr kumimoji="1" lang="en-US" altLang="ja-JP" dirty="0" smtClean="0"/>
              <a:t> et al. 2018)</a:t>
            </a:r>
          </a:p>
          <a:p>
            <a:pPr lvl="3"/>
            <a:endParaRPr kumimoji="1" lang="en-US" altLang="ja-JP" dirty="0" smtClean="0"/>
          </a:p>
        </p:txBody>
      </p:sp>
      <p:sp>
        <p:nvSpPr>
          <p:cNvPr id="4" name="角丸四角形 3"/>
          <p:cNvSpPr/>
          <p:nvPr/>
        </p:nvSpPr>
        <p:spPr>
          <a:xfrm>
            <a:off x="856442" y="5606393"/>
            <a:ext cx="7501255" cy="959935"/>
          </a:xfrm>
          <a:prstGeom prst="roundRect">
            <a:avLst/>
          </a:prstGeom>
          <a:solidFill>
            <a:srgbClr val="FFFFFF"/>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rPr>
              <a:t>大質量分子雲コアの形成が比較的早い降着によって起きているのか</a:t>
            </a:r>
            <a:endParaRPr lang="en-US" altLang="ja-JP" dirty="0" smtClean="0">
              <a:solidFill>
                <a:srgbClr val="000000"/>
              </a:solidFill>
            </a:endParaRPr>
          </a:p>
          <a:p>
            <a:pPr algn="ctr"/>
            <a:r>
              <a:rPr kumimoji="1" lang="ja-JP" altLang="en-US" dirty="0" smtClean="0">
                <a:solidFill>
                  <a:srgbClr val="000000"/>
                </a:solidFill>
              </a:rPr>
              <a:t>化学組成から調べる。</a:t>
            </a:r>
            <a:endParaRPr kumimoji="1" lang="ja-JP" altLang="en-US" dirty="0">
              <a:solidFill>
                <a:srgbClr val="000000"/>
              </a:solidFill>
            </a:endParaRPr>
          </a:p>
        </p:txBody>
      </p:sp>
    </p:spTree>
    <p:extLst>
      <p:ext uri="{BB962C8B-B14F-4D97-AF65-F5344CB8AC3E}">
        <p14:creationId xmlns:p14="http://schemas.microsoft.com/office/powerpoint/2010/main" val="830169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黒">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ブラック .thmx</Template>
  <TotalTime>5929</TotalTime>
  <Words>805</Words>
  <Application>Microsoft Macintosh PowerPoint</Application>
  <PresentationFormat>画面に合わせる (4:3)</PresentationFormat>
  <Paragraphs>119</Paragraphs>
  <Slides>19</Slides>
  <Notes>5</Notes>
  <HiddenSlides>0</HiddenSlides>
  <MMClips>0</MMClips>
  <ScaleCrop>false</ScaleCrop>
  <HeadingPairs>
    <vt:vector size="4" baseType="variant">
      <vt:variant>
        <vt:lpstr>テーマ</vt:lpstr>
      </vt:variant>
      <vt:variant>
        <vt:i4>2</vt:i4>
      </vt:variant>
      <vt:variant>
        <vt:lpstr>スライド タイトル</vt:lpstr>
      </vt:variant>
      <vt:variant>
        <vt:i4>19</vt:i4>
      </vt:variant>
    </vt:vector>
  </HeadingPairs>
  <TitlesOfParts>
    <vt:vector size="21" baseType="lpstr">
      <vt:lpstr>黒</vt:lpstr>
      <vt:lpstr>ホワイト</vt:lpstr>
      <vt:lpstr>テラヘルツ帯における 重水素化分子の観測について</vt:lpstr>
      <vt:lpstr>目次</vt:lpstr>
      <vt:lpstr>High-Mass Star Formation</vt:lpstr>
      <vt:lpstr>“70 µm Dark” High-Mass Clumps</vt:lpstr>
      <vt:lpstr>Survey of 70 µm Dark High-Mass Clumps with ALMA</vt:lpstr>
      <vt:lpstr>G14.49-0.14</vt:lpstr>
      <vt:lpstr>Results Continuum</vt:lpstr>
      <vt:lpstr>Results H2CO &amp; SiO</vt:lpstr>
      <vt:lpstr>Implications</vt:lpstr>
      <vt:lpstr>重水素濃縮度と分子雲の 収縮速度の関係</vt:lpstr>
      <vt:lpstr>Results Deuterated Molecules</vt:lpstr>
      <vt:lpstr>Ortho- and para-H2</vt:lpstr>
      <vt:lpstr>化学モデル計算の例 Goodson, Kong et al. 2016</vt:lpstr>
      <vt:lpstr>o/p ratio of H2</vt:lpstr>
      <vt:lpstr>H2D+のortho/para比</vt:lpstr>
      <vt:lpstr>PowerPoint プレゼンテーション</vt:lpstr>
      <vt:lpstr>PowerPoint プレゼンテーション</vt:lpstr>
      <vt:lpstr>D2H+</vt:lpstr>
      <vt:lpstr>まとめ</vt:lpstr>
    </vt:vector>
  </TitlesOfParts>
  <Company>UEC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テラヘルツ帯における 重水素化分子の観測について</dc:title>
  <dc:creator>Takeshi Sakai</dc:creator>
  <cp:lastModifiedBy>Takeshi Sakai</cp:lastModifiedBy>
  <cp:revision>29</cp:revision>
  <dcterms:created xsi:type="dcterms:W3CDTF">2018-09-07T15:53:56Z</dcterms:created>
  <dcterms:modified xsi:type="dcterms:W3CDTF">2018-09-12T06:17:46Z</dcterms:modified>
</cp:coreProperties>
</file>